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7559675" cy="10691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F1D0F3-A321-43C5-8618-4DEDB40D1AC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5010912-28A1-450B-B174-2C7FECC0A50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BF4F4-F863-488A-9642-18FC00F06DD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0DF176-AD5D-4184-BE70-84ABA977D0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D32F5CF-7D17-4244-93E3-6317D1D0A77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25F7B30-1682-42DF-8B7B-F9605FCEAB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30EE6C-C72A-4F47-AEE0-9B6C1AB0DF6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07AC209-27FC-45E5-8A47-78ABAAB3BC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404921-4010-4F76-8127-576B2FE6B97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E6E43AB-0118-4E6A-AFED-5B22D2E9E62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7C3DC0F-847D-460E-8E58-5E52E69A5F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C6D9AF-7E29-4559-A0C4-E73C8B66A6A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2DDFDBB-7368-4E92-9127-0E9A986E23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3E73226-AF42-4190-B9E2-62D5313BD7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8AEA2FE-467D-443A-BD52-3E123D3775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670168-546A-49E3-9E26-EA3F012E957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ABD76ED-4E5F-409F-966C-66B3B667EDB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2E79C5D-0DDC-4343-BE2F-A321F146BC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EA8BDB-D394-4765-BF3F-3B1AACEE5F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56C92E-6825-4AD3-84F8-263F6B5E1D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2E4BA5-B165-44B7-A843-1BE79D9E73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4234C6-C5EE-4E98-A4F4-5479F96274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715F096-4BAC-435E-96B5-A131D9ADF5A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AA26323-CCD9-4DD6-A436-960936511C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4D3352-BB61-4E7C-9EA4-940FE9B18A7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FDFAC2-996A-4AFC-9ACD-EA598F87955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gi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2"/>
          <p:cNvSpPr/>
          <p:nvPr/>
        </p:nvSpPr>
        <p:spPr>
          <a:xfrm>
            <a:off x="1028880" y="895320"/>
            <a:ext cx="14460480" cy="76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9660"/>
              </a:lnSpc>
              <a:buNone/>
            </a:pPr>
            <a:r>
              <a:rPr lang="en-US" sz="6900" b="1" strike="noStrike" spc="-1">
                <a:solidFill>
                  <a:srgbClr val="FFFFFF"/>
                </a:solidFill>
                <a:latin typeface="Canva Sans Bold"/>
                <a:ea typeface="Canva Sans Bold"/>
              </a:rPr>
              <a:t>KONU:</a:t>
            </a:r>
            <a:endParaRPr lang="en-US" sz="6900" b="0" strike="noStrike" spc="-1">
              <a:latin typeface="Arial"/>
            </a:endParaRPr>
          </a:p>
          <a:p>
            <a:pPr algn="just">
              <a:lnSpc>
                <a:spcPts val="5879"/>
              </a:lnSpc>
              <a:buNone/>
            </a:pPr>
            <a:r>
              <a:rPr lang="en-US" sz="4200" b="1" strike="noStrike" spc="-1">
                <a:solidFill>
                  <a:srgbClr val="FFFFFF"/>
                </a:solidFill>
                <a:latin typeface="Canva Sans Bold"/>
                <a:ea typeface="Canva Sans Bold"/>
              </a:rPr>
              <a:t>Base Model İngilizce:</a:t>
            </a:r>
            <a:endParaRPr lang="en-US" sz="4200" b="0" strike="noStrike" spc="-1">
              <a:latin typeface="Arial"/>
            </a:endParaRPr>
          </a:p>
          <a:p>
            <a:pPr algn="just">
              <a:lnSpc>
                <a:spcPts val="9660"/>
              </a:lnSpc>
              <a:buNone/>
            </a:pPr>
            <a:r>
              <a:rPr lang="en-US" sz="6900" b="1" strike="noStrike" spc="-1">
                <a:solidFill>
                  <a:srgbClr val="FFFFFF"/>
                </a:solidFill>
                <a:latin typeface="Canva Sans Bold"/>
                <a:ea typeface="Canva Sans Bold"/>
              </a:rPr>
              <a:t>BERT, T5 ve ROBERTA</a:t>
            </a:r>
            <a:endParaRPr lang="en-US" sz="6900" b="0" strike="noStrike" spc="-1">
              <a:latin typeface="Arial"/>
            </a:endParaRPr>
          </a:p>
          <a:p>
            <a:pPr algn="just">
              <a:lnSpc>
                <a:spcPts val="5879"/>
              </a:lnSpc>
              <a:buNone/>
            </a:pPr>
            <a:r>
              <a:rPr lang="en-US" sz="4200" b="1" strike="noStrike" spc="-1">
                <a:solidFill>
                  <a:srgbClr val="FFFFFF"/>
                </a:solidFill>
                <a:latin typeface="Canva Sans Bold"/>
                <a:ea typeface="Canva Sans Bold"/>
              </a:rPr>
              <a:t>Base Model Türkçe:</a:t>
            </a:r>
            <a:endParaRPr lang="en-US" sz="4200" b="0" strike="noStrike" spc="-1">
              <a:latin typeface="Arial"/>
            </a:endParaRPr>
          </a:p>
          <a:p>
            <a:pPr algn="just">
              <a:lnSpc>
                <a:spcPts val="9660"/>
              </a:lnSpc>
              <a:buNone/>
            </a:pPr>
            <a:r>
              <a:rPr lang="en-US" sz="6900" b="1" strike="noStrike" spc="-1">
                <a:solidFill>
                  <a:srgbClr val="FFFFFF"/>
                </a:solidFill>
                <a:latin typeface="Canva Sans Bold"/>
                <a:ea typeface="Canva Sans Bold"/>
              </a:rPr>
              <a:t>BERT, DİSTİLBERT, ELECTRA</a:t>
            </a:r>
            <a:endParaRPr lang="en-US" sz="6900" b="0" strike="noStrike" spc="-1">
              <a:latin typeface="Arial"/>
            </a:endParaRPr>
          </a:p>
          <a:p>
            <a:pPr algn="just">
              <a:lnSpc>
                <a:spcPts val="966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ts val="966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2"/>
          <p:cNvSpPr/>
          <p:nvPr/>
        </p:nvSpPr>
        <p:spPr>
          <a:xfrm>
            <a:off x="1540800" y="2260080"/>
            <a:ext cx="13947840" cy="5421960"/>
          </a:xfrm>
          <a:custGeom>
            <a:avLst/>
            <a:gdLst/>
            <a:ahLst/>
            <a:cxnLst/>
            <a:rect l="l" t="t" r="r" b="b"/>
            <a:pathLst>
              <a:path w="13948112" h="5422329">
                <a:moveTo>
                  <a:pt x="0" y="0"/>
                </a:moveTo>
                <a:lnTo>
                  <a:pt x="13948113" y="0"/>
                </a:lnTo>
                <a:lnTo>
                  <a:pt x="13948113" y="5422329"/>
                </a:lnTo>
                <a:lnTo>
                  <a:pt x="0" y="5422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TextBox 3"/>
          <p:cNvSpPr/>
          <p:nvPr/>
        </p:nvSpPr>
        <p:spPr>
          <a:xfrm>
            <a:off x="1176120" y="-162000"/>
            <a:ext cx="15935760" cy="25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941"/>
              </a:lnSpc>
              <a:buNone/>
            </a:pPr>
            <a:r>
              <a:rPr lang="en-US" sz="7100" b="1" strike="noStrike" spc="-1">
                <a:solidFill>
                  <a:srgbClr val="000000"/>
                </a:solidFill>
                <a:latin typeface="Arimo Bold"/>
                <a:ea typeface="Arimo Bold"/>
              </a:rPr>
              <a:t>Model Eğitimi: Parametreler ve Süreç</a:t>
            </a:r>
            <a:endParaRPr lang="en-US" sz="7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8767800" y="1609560"/>
            <a:ext cx="8866440" cy="4377600"/>
          </a:xfrm>
          <a:custGeom>
            <a:avLst/>
            <a:gdLst/>
            <a:ahLst/>
            <a:cxnLst/>
            <a:rect l="l" t="t" r="r" b="b"/>
            <a:pathLst>
              <a:path w="8866922" h="4378043">
                <a:moveTo>
                  <a:pt x="0" y="0"/>
                </a:moveTo>
                <a:lnTo>
                  <a:pt x="8866922" y="0"/>
                </a:lnTo>
                <a:lnTo>
                  <a:pt x="8866922" y="4378043"/>
                </a:lnTo>
                <a:lnTo>
                  <a:pt x="0" y="43780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Freeform 3"/>
          <p:cNvSpPr/>
          <p:nvPr/>
        </p:nvSpPr>
        <p:spPr>
          <a:xfrm>
            <a:off x="225360" y="6291720"/>
            <a:ext cx="9423360" cy="3519000"/>
          </a:xfrm>
          <a:custGeom>
            <a:avLst/>
            <a:gdLst/>
            <a:ahLst/>
            <a:cxnLst/>
            <a:rect l="l" t="t" r="r" b="b"/>
            <a:pathLst>
              <a:path w="9423870" h="3519189">
                <a:moveTo>
                  <a:pt x="0" y="0"/>
                </a:moveTo>
                <a:lnTo>
                  <a:pt x="9423870" y="0"/>
                </a:lnTo>
                <a:lnTo>
                  <a:pt x="9423870" y="3519189"/>
                </a:lnTo>
                <a:lnTo>
                  <a:pt x="0" y="35191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TextBox 4"/>
          <p:cNvSpPr/>
          <p:nvPr/>
        </p:nvSpPr>
        <p:spPr>
          <a:xfrm>
            <a:off x="225360" y="3166200"/>
            <a:ext cx="781020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04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Bert İngilizce Eğitim Sonucu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5" name="TextBox 5"/>
          <p:cNvSpPr/>
          <p:nvPr/>
        </p:nvSpPr>
        <p:spPr>
          <a:xfrm>
            <a:off x="9824040" y="7418520"/>
            <a:ext cx="781020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04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Bert Türkçe Eğitim Sonucu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6" name="TextBox 6"/>
          <p:cNvSpPr/>
          <p:nvPr/>
        </p:nvSpPr>
        <p:spPr>
          <a:xfrm>
            <a:off x="3954960" y="65880"/>
            <a:ext cx="9969480" cy="25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941"/>
              </a:lnSpc>
              <a:buNone/>
            </a:pPr>
            <a:r>
              <a:rPr lang="en-US" sz="7100" b="1" strike="noStrike" spc="-1">
                <a:solidFill>
                  <a:srgbClr val="000000"/>
                </a:solidFill>
                <a:latin typeface="Arimo Bold"/>
                <a:ea typeface="Arimo Bold"/>
              </a:rPr>
              <a:t>Model Eğitim Sonuçları</a:t>
            </a:r>
            <a:endParaRPr lang="en-US" sz="7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2"/>
          <p:cNvSpPr/>
          <p:nvPr/>
        </p:nvSpPr>
        <p:spPr>
          <a:xfrm>
            <a:off x="1616040" y="6990120"/>
            <a:ext cx="15643080" cy="2268000"/>
          </a:xfrm>
          <a:custGeom>
            <a:avLst/>
            <a:gdLst/>
            <a:ahLst/>
            <a:cxnLst/>
            <a:rect l="l" t="t" r="r" b="b"/>
            <a:pathLst>
              <a:path w="15643327" h="2268282">
                <a:moveTo>
                  <a:pt x="0" y="0"/>
                </a:moveTo>
                <a:lnTo>
                  <a:pt x="15643327" y="0"/>
                </a:lnTo>
                <a:lnTo>
                  <a:pt x="15643327" y="2268282"/>
                </a:lnTo>
                <a:lnTo>
                  <a:pt x="0" y="2268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Freeform 3"/>
          <p:cNvSpPr/>
          <p:nvPr/>
        </p:nvSpPr>
        <p:spPr>
          <a:xfrm>
            <a:off x="9874800" y="1997280"/>
            <a:ext cx="7091280" cy="2733480"/>
          </a:xfrm>
          <a:custGeom>
            <a:avLst/>
            <a:gdLst/>
            <a:ahLst/>
            <a:cxnLst/>
            <a:rect l="l" t="t" r="r" b="b"/>
            <a:pathLst>
              <a:path w="7091687" h="2733818">
                <a:moveTo>
                  <a:pt x="0" y="0"/>
                </a:moveTo>
                <a:lnTo>
                  <a:pt x="7091687" y="0"/>
                </a:lnTo>
                <a:lnTo>
                  <a:pt x="7091687" y="2733819"/>
                </a:lnTo>
                <a:lnTo>
                  <a:pt x="0" y="2733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Freeform 4"/>
          <p:cNvSpPr/>
          <p:nvPr/>
        </p:nvSpPr>
        <p:spPr>
          <a:xfrm>
            <a:off x="1486800" y="1997280"/>
            <a:ext cx="6382440" cy="3656160"/>
          </a:xfrm>
          <a:custGeom>
            <a:avLst/>
            <a:gdLst/>
            <a:ahLst/>
            <a:cxnLst/>
            <a:rect l="l" t="t" r="r" b="b"/>
            <a:pathLst>
              <a:path w="6382924" h="3656658">
                <a:moveTo>
                  <a:pt x="0" y="0"/>
                </a:moveTo>
                <a:lnTo>
                  <a:pt x="6382924" y="0"/>
                </a:lnTo>
                <a:lnTo>
                  <a:pt x="6382924" y="3656658"/>
                </a:lnTo>
                <a:lnTo>
                  <a:pt x="0" y="36566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TextBox 5"/>
          <p:cNvSpPr/>
          <p:nvPr/>
        </p:nvSpPr>
        <p:spPr>
          <a:xfrm>
            <a:off x="4121280" y="384840"/>
            <a:ext cx="1023336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T5 English &amp; DISTILBERT Turkish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>
          <a:xfrm>
            <a:off x="1712520" y="5919840"/>
            <a:ext cx="1881720" cy="15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063"/>
              </a:lnSpc>
              <a:buNone/>
            </a:pPr>
            <a:r>
              <a:rPr lang="en-US" sz="43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Örnek:</a:t>
            </a:r>
            <a:endParaRPr lang="en-US" sz="43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2"/>
          <p:cNvSpPr/>
          <p:nvPr/>
        </p:nvSpPr>
        <p:spPr>
          <a:xfrm>
            <a:off x="807840" y="1167840"/>
            <a:ext cx="9742680" cy="7614720"/>
          </a:xfrm>
          <a:custGeom>
            <a:avLst/>
            <a:gdLst/>
            <a:ahLst/>
            <a:cxnLst/>
            <a:rect l="l" t="t" r="r" b="b"/>
            <a:pathLst>
              <a:path w="9743177" h="7615084">
                <a:moveTo>
                  <a:pt x="0" y="0"/>
                </a:moveTo>
                <a:lnTo>
                  <a:pt x="9743177" y="0"/>
                </a:lnTo>
                <a:lnTo>
                  <a:pt x="9743177" y="7615084"/>
                </a:lnTo>
                <a:lnTo>
                  <a:pt x="0" y="76150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Freeform 3"/>
          <p:cNvSpPr/>
          <p:nvPr/>
        </p:nvSpPr>
        <p:spPr>
          <a:xfrm>
            <a:off x="10550880" y="1167840"/>
            <a:ext cx="7736760" cy="4266360"/>
          </a:xfrm>
          <a:custGeom>
            <a:avLst/>
            <a:gdLst/>
            <a:ahLst/>
            <a:cxnLst/>
            <a:rect l="l" t="t" r="r" b="b"/>
            <a:pathLst>
              <a:path w="7737029" h="4266630">
                <a:moveTo>
                  <a:pt x="0" y="0"/>
                </a:moveTo>
                <a:lnTo>
                  <a:pt x="7737029" y="0"/>
                </a:lnTo>
                <a:lnTo>
                  <a:pt x="7737029" y="4266630"/>
                </a:lnTo>
                <a:lnTo>
                  <a:pt x="0" y="42666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TextBox 4"/>
          <p:cNvSpPr/>
          <p:nvPr/>
        </p:nvSpPr>
        <p:spPr>
          <a:xfrm>
            <a:off x="2494440" y="378360"/>
            <a:ext cx="1241028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 FORMATINI T5 FORMATINA ÇEVİRME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5" name="TextBox 5"/>
          <p:cNvSpPr/>
          <p:nvPr/>
        </p:nvSpPr>
        <p:spPr>
          <a:xfrm>
            <a:off x="10550880" y="5984280"/>
            <a:ext cx="4890600" cy="172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524"/>
              </a:lnSpc>
              <a:buNone/>
            </a:pPr>
            <a:r>
              <a:rPr lang="en-US" sz="3230" b="0" strike="noStrike" spc="-1">
                <a:solidFill>
                  <a:srgbClr val="000000"/>
                </a:solidFill>
                <a:latin typeface="Canva Sans"/>
                <a:ea typeface="Canva Sans"/>
              </a:rPr>
              <a:t>Train satır sayısı: 56 886</a:t>
            </a:r>
            <a:endParaRPr lang="en-US" sz="3230" b="0" strike="noStrike" spc="-1">
              <a:latin typeface="Arial"/>
            </a:endParaRPr>
          </a:p>
          <a:p>
            <a:pPr>
              <a:lnSpc>
                <a:spcPts val="4524"/>
              </a:lnSpc>
              <a:buNone/>
              <a:tabLst>
                <a:tab pos="0" algn="l"/>
              </a:tabLst>
            </a:pPr>
            <a:r>
              <a:rPr lang="en-US" sz="3230" b="0" strike="noStrike" spc="-1">
                <a:solidFill>
                  <a:srgbClr val="000000"/>
                </a:solidFill>
                <a:latin typeface="Canva Sans"/>
                <a:ea typeface="Canva Sans"/>
              </a:rPr>
              <a:t>Test   satır sayısı: 5322</a:t>
            </a:r>
            <a:endParaRPr lang="en-US" sz="32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1028880" y="1616760"/>
            <a:ext cx="9039960" cy="2899800"/>
          </a:xfrm>
          <a:custGeom>
            <a:avLst/>
            <a:gdLst/>
            <a:ahLst/>
            <a:cxnLst/>
            <a:rect l="l" t="t" r="r" b="b"/>
            <a:pathLst>
              <a:path w="9040328" h="2899991">
                <a:moveTo>
                  <a:pt x="0" y="0"/>
                </a:moveTo>
                <a:lnTo>
                  <a:pt x="9040328" y="0"/>
                </a:lnTo>
                <a:lnTo>
                  <a:pt x="9040328" y="2899991"/>
                </a:lnTo>
                <a:lnTo>
                  <a:pt x="0" y="28999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Freeform 3"/>
          <p:cNvSpPr/>
          <p:nvPr/>
        </p:nvSpPr>
        <p:spPr>
          <a:xfrm>
            <a:off x="10726560" y="1616760"/>
            <a:ext cx="6960600" cy="6651360"/>
          </a:xfrm>
          <a:custGeom>
            <a:avLst/>
            <a:gdLst/>
            <a:ahLst/>
            <a:cxnLst/>
            <a:rect l="l" t="t" r="r" b="b"/>
            <a:pathLst>
              <a:path w="6960986" h="6651725">
                <a:moveTo>
                  <a:pt x="0" y="0"/>
                </a:moveTo>
                <a:lnTo>
                  <a:pt x="6960986" y="0"/>
                </a:lnTo>
                <a:lnTo>
                  <a:pt x="6960986" y="6651725"/>
                </a:lnTo>
                <a:lnTo>
                  <a:pt x="0" y="66517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Freeform 4"/>
          <p:cNvSpPr/>
          <p:nvPr/>
        </p:nvSpPr>
        <p:spPr>
          <a:xfrm>
            <a:off x="1028880" y="5547960"/>
            <a:ext cx="8897760" cy="1200600"/>
          </a:xfrm>
          <a:custGeom>
            <a:avLst/>
            <a:gdLst/>
            <a:ahLst/>
            <a:cxnLst/>
            <a:rect l="l" t="t" r="r" b="b"/>
            <a:pathLst>
              <a:path w="8898128" h="1200974">
                <a:moveTo>
                  <a:pt x="0" y="0"/>
                </a:moveTo>
                <a:lnTo>
                  <a:pt x="8898128" y="0"/>
                </a:lnTo>
                <a:lnTo>
                  <a:pt x="8898128" y="1200974"/>
                </a:lnTo>
                <a:lnTo>
                  <a:pt x="0" y="12009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Freeform 5"/>
          <p:cNvSpPr/>
          <p:nvPr/>
        </p:nvSpPr>
        <p:spPr>
          <a:xfrm>
            <a:off x="1028880" y="7606440"/>
            <a:ext cx="8897760" cy="661680"/>
          </a:xfrm>
          <a:custGeom>
            <a:avLst/>
            <a:gdLst/>
            <a:ahLst/>
            <a:cxnLst/>
            <a:rect l="l" t="t" r="r" b="b"/>
            <a:pathLst>
              <a:path w="8898128" h="662143">
                <a:moveTo>
                  <a:pt x="0" y="0"/>
                </a:moveTo>
                <a:lnTo>
                  <a:pt x="8898128" y="0"/>
                </a:lnTo>
                <a:lnTo>
                  <a:pt x="8898128" y="662143"/>
                </a:lnTo>
                <a:lnTo>
                  <a:pt x="0" y="6621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TextBox 6"/>
          <p:cNvSpPr/>
          <p:nvPr/>
        </p:nvSpPr>
        <p:spPr>
          <a:xfrm>
            <a:off x="4121280" y="384840"/>
            <a:ext cx="1023336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T5 English &amp; DISTILBERT Turkish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2"/>
          <p:cNvSpPr/>
          <p:nvPr/>
        </p:nvSpPr>
        <p:spPr>
          <a:xfrm>
            <a:off x="9144000" y="1990800"/>
            <a:ext cx="8714160" cy="6622920"/>
          </a:xfrm>
          <a:custGeom>
            <a:avLst/>
            <a:gdLst/>
            <a:ahLst/>
            <a:cxnLst/>
            <a:rect l="l" t="t" r="r" b="b"/>
            <a:pathLst>
              <a:path w="8714669" h="6623311">
                <a:moveTo>
                  <a:pt x="0" y="0"/>
                </a:moveTo>
                <a:lnTo>
                  <a:pt x="8714669" y="0"/>
                </a:lnTo>
                <a:lnTo>
                  <a:pt x="8714669" y="6623311"/>
                </a:lnTo>
                <a:lnTo>
                  <a:pt x="0" y="66233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Freeform 3"/>
          <p:cNvSpPr/>
          <p:nvPr/>
        </p:nvSpPr>
        <p:spPr>
          <a:xfrm>
            <a:off x="395640" y="1990800"/>
            <a:ext cx="8331120" cy="6504480"/>
          </a:xfrm>
          <a:custGeom>
            <a:avLst/>
            <a:gdLst/>
            <a:ahLst/>
            <a:cxnLst/>
            <a:rect l="l" t="t" r="r" b="b"/>
            <a:pathLst>
              <a:path w="8331443" h="6505000">
                <a:moveTo>
                  <a:pt x="0" y="0"/>
                </a:moveTo>
                <a:lnTo>
                  <a:pt x="8331443" y="0"/>
                </a:lnTo>
                <a:lnTo>
                  <a:pt x="8331443" y="6505000"/>
                </a:lnTo>
                <a:lnTo>
                  <a:pt x="0" y="6505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TextBox 4"/>
          <p:cNvSpPr/>
          <p:nvPr/>
        </p:nvSpPr>
        <p:spPr>
          <a:xfrm>
            <a:off x="4121280" y="384840"/>
            <a:ext cx="1023336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T5 English &amp; DISTILBERT Turkish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2"/>
          <p:cNvSpPr/>
          <p:nvPr/>
        </p:nvSpPr>
        <p:spPr>
          <a:xfrm>
            <a:off x="1331640" y="2316240"/>
            <a:ext cx="5623200" cy="5995440"/>
          </a:xfrm>
          <a:custGeom>
            <a:avLst/>
            <a:gdLst/>
            <a:ahLst/>
            <a:cxnLst/>
            <a:rect l="l" t="t" r="r" b="b"/>
            <a:pathLst>
              <a:path w="5623507" h="5995795">
                <a:moveTo>
                  <a:pt x="0" y="0"/>
                </a:moveTo>
                <a:lnTo>
                  <a:pt x="5623507" y="0"/>
                </a:lnTo>
                <a:lnTo>
                  <a:pt x="5623507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Freeform 3"/>
          <p:cNvSpPr/>
          <p:nvPr/>
        </p:nvSpPr>
        <p:spPr>
          <a:xfrm>
            <a:off x="8103600" y="2316240"/>
            <a:ext cx="8941320" cy="5596200"/>
          </a:xfrm>
          <a:custGeom>
            <a:avLst/>
            <a:gdLst/>
            <a:ahLst/>
            <a:cxnLst/>
            <a:rect l="l" t="t" r="r" b="b"/>
            <a:pathLst>
              <a:path w="8941694" h="5596600">
                <a:moveTo>
                  <a:pt x="0" y="0"/>
                </a:moveTo>
                <a:lnTo>
                  <a:pt x="8941695" y="0"/>
                </a:lnTo>
                <a:lnTo>
                  <a:pt x="8941695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TextBox 4"/>
          <p:cNvSpPr/>
          <p:nvPr/>
        </p:nvSpPr>
        <p:spPr>
          <a:xfrm>
            <a:off x="3037320" y="197640"/>
            <a:ext cx="1105920" cy="259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0219"/>
              </a:lnSpc>
              <a:buNone/>
            </a:pPr>
            <a:r>
              <a:rPr lang="en-US" sz="730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T5</a:t>
            </a:r>
            <a:endParaRPr lang="en-US" sz="7300" b="0" strike="noStrike" spc="-1">
              <a:latin typeface="Arial"/>
            </a:endParaRPr>
          </a:p>
        </p:txBody>
      </p:sp>
      <p:sp>
        <p:nvSpPr>
          <p:cNvPr id="137" name="TextBox 5"/>
          <p:cNvSpPr/>
          <p:nvPr/>
        </p:nvSpPr>
        <p:spPr>
          <a:xfrm>
            <a:off x="10399320" y="340200"/>
            <a:ext cx="4349880" cy="259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0219"/>
              </a:lnSpc>
              <a:buNone/>
            </a:pPr>
            <a:r>
              <a:rPr lang="en-US" sz="730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DistilBert</a:t>
            </a:r>
            <a:endParaRPr lang="en-US" sz="7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1028880" y="2405160"/>
            <a:ext cx="8464320" cy="2486160"/>
          </a:xfrm>
          <a:custGeom>
            <a:avLst/>
            <a:gdLst/>
            <a:ahLst/>
            <a:cxnLst/>
            <a:rect l="l" t="t" r="r" b="b"/>
            <a:pathLst>
              <a:path w="8464512" h="2486450">
                <a:moveTo>
                  <a:pt x="0" y="0"/>
                </a:moveTo>
                <a:lnTo>
                  <a:pt x="8464512" y="0"/>
                </a:lnTo>
                <a:lnTo>
                  <a:pt x="8464512" y="2486450"/>
                </a:lnTo>
                <a:lnTo>
                  <a:pt x="0" y="24864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Freeform 3"/>
          <p:cNvSpPr/>
          <p:nvPr/>
        </p:nvSpPr>
        <p:spPr>
          <a:xfrm>
            <a:off x="1028880" y="5376960"/>
            <a:ext cx="8558280" cy="3048480"/>
          </a:xfrm>
          <a:custGeom>
            <a:avLst/>
            <a:gdLst/>
            <a:ahLst/>
            <a:cxnLst/>
            <a:rect l="l" t="t" r="r" b="b"/>
            <a:pathLst>
              <a:path w="8558641" h="3049016">
                <a:moveTo>
                  <a:pt x="0" y="0"/>
                </a:moveTo>
                <a:lnTo>
                  <a:pt x="8558641" y="0"/>
                </a:lnTo>
                <a:lnTo>
                  <a:pt x="8558641" y="3049016"/>
                </a:lnTo>
                <a:lnTo>
                  <a:pt x="0" y="30490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TextBox 4"/>
          <p:cNvSpPr/>
          <p:nvPr/>
        </p:nvSpPr>
        <p:spPr>
          <a:xfrm>
            <a:off x="5877720" y="38484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41" name="TextBox 5"/>
          <p:cNvSpPr/>
          <p:nvPr/>
        </p:nvSpPr>
        <p:spPr>
          <a:xfrm>
            <a:off x="11022120" y="1508040"/>
            <a:ext cx="6236640" cy="325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563"/>
              </a:lnSpc>
              <a:buNone/>
            </a:pPr>
            <a:r>
              <a:rPr lang="en-US" sz="1829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Google Drive'ı Bağlama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r>
              <a:rPr lang="en-US" sz="1829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!pip install transformers datasets torch evaluate</a:t>
            </a: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 komutu, model eğitimi için kullanılan popüler kütüphaneleri yükler: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Transformers: Dil modellerini kullanmak için.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Datasets: Veri işleme.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Torch: PyTorch kütüphanesi.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Evaluate: Model değerlendirme araçları.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2" name="TextBox 6"/>
          <p:cNvSpPr/>
          <p:nvPr/>
        </p:nvSpPr>
        <p:spPr>
          <a:xfrm>
            <a:off x="10807560" y="4524480"/>
            <a:ext cx="6236640" cy="650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Dosya Yollarını Tanımlama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train_file_path ve dev_file_path değişkenleri, eğitim ve doğrulama veri setlerinin Drive'daki konumlarını belirtir. Bu yollar sayesinde veriler Colab ortamında işlenebilir hale gelir.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JSON Modülünü İçe Aktarma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import json: Veri dosyaları JSON formatında olduğu için bu modül veri dosyalarını okumak ve işlemek için kullanılır.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Veri Setlerini Yükleme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with open(train_file_path, 'r', encoding='utf-8') as f:</a:t>
            </a:r>
            <a:endParaRPr lang="en-US" sz="1829" b="0" strike="noStrike" spc="-1">
              <a:latin typeface="Arial"/>
            </a:endParaRPr>
          </a:p>
          <a:p>
            <a:pPr marL="790560" lvl="2" indent="-263520">
              <a:lnSpc>
                <a:spcPts val="2563"/>
              </a:lnSpc>
              <a:buClr>
                <a:srgbClr val="000000"/>
              </a:buClr>
              <a:buFont typeface="Arial"/>
              <a:buChar char="⚬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Eğitim veri seti JSON dosyası okunur ve train_data değişkenine aktarılır.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with open(dev_file_path, 'r', encoding='utf-8') as f:</a:t>
            </a:r>
            <a:endParaRPr lang="en-US" sz="1829" b="0" strike="noStrike" spc="-1">
              <a:latin typeface="Arial"/>
            </a:endParaRPr>
          </a:p>
          <a:p>
            <a:pPr marL="790560" lvl="2" indent="-263520">
              <a:lnSpc>
                <a:spcPts val="2563"/>
              </a:lnSpc>
              <a:buClr>
                <a:srgbClr val="000000"/>
              </a:buClr>
              <a:buFont typeface="Arial"/>
              <a:buChar char="⚬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Doğrulama veri seti JSON dosyası okunur ve dev_data değişkenine aktarılır.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2"/>
          <p:cNvSpPr/>
          <p:nvPr/>
        </p:nvSpPr>
        <p:spPr>
          <a:xfrm>
            <a:off x="1028880" y="1350360"/>
            <a:ext cx="8947800" cy="7907760"/>
          </a:xfrm>
          <a:custGeom>
            <a:avLst/>
            <a:gdLst/>
            <a:ahLst/>
            <a:cxnLst/>
            <a:rect l="l" t="t" r="r" b="b"/>
            <a:pathLst>
              <a:path w="8948200" h="7907972">
                <a:moveTo>
                  <a:pt x="0" y="0"/>
                </a:moveTo>
                <a:lnTo>
                  <a:pt x="8948200" y="0"/>
                </a:lnTo>
                <a:lnTo>
                  <a:pt x="8948200" y="7907972"/>
                </a:lnTo>
                <a:lnTo>
                  <a:pt x="0" y="79079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TextBox 3"/>
          <p:cNvSpPr/>
          <p:nvPr/>
        </p:nvSpPr>
        <p:spPr>
          <a:xfrm>
            <a:off x="5877720" y="38484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45" name="TextBox 4"/>
          <p:cNvSpPr/>
          <p:nvPr/>
        </p:nvSpPr>
        <p:spPr>
          <a:xfrm>
            <a:off x="10887840" y="1321920"/>
            <a:ext cx="6236640" cy="781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563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r>
              <a:rPr lang="en-US" sz="1829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Veri Düzenleme Fonksiyonu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prepare_data(data): JSON formatındaki veri dosyasından context (bağlam), question (soru) ve answers (cevap) bilgilerini çıkarır ve düzenler.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r>
              <a:rPr lang="en-US" sz="1829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Eğitim ve Doğrulama Verilerini Hazırlama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train_contexts, train_questions, train_answers: Eğitim veri setinden elde edilen bağlam, sorular ve cevaplar.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dev_contexts, dev_questions, dev_answers: Doğrulama veri seti için aynı şekilde düzenlenir.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r>
              <a:rPr lang="en-US" sz="1829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Hugging Face Dataset Formatına Dönüştürme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Dataset.from_dict(): Veriler, model eğitimine uygun bir formata dönüştürülür.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DatasetDict: Eğitim (train) ve doğrulama (validation) veri setleri birleştirilerek tek bir yapı oluşturulur.</a:t>
            </a:r>
            <a:endParaRPr lang="en-US" sz="1829" b="0" strike="noStrike" spc="-1">
              <a:latin typeface="Arial"/>
            </a:endParaRPr>
          </a:p>
          <a:p>
            <a:pPr marL="395280" lvl="1" indent="-197640">
              <a:lnSpc>
                <a:spcPts val="2563"/>
              </a:lnSpc>
              <a:buClr>
                <a:srgbClr val="000000"/>
              </a:buClr>
              <a:buFont typeface="Arial"/>
              <a:buChar char="•"/>
            </a:pPr>
            <a:r>
              <a:rPr lang="en-US" sz="1829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Bu kod, veri setlerini düzenleyerek bir dil modelinin eğitiminde kullanılabilecek standart bir formatta hazırlar.</a:t>
            </a:r>
            <a:endParaRPr lang="en-US" sz="1829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563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 2"/>
          <p:cNvSpPr/>
          <p:nvPr/>
        </p:nvSpPr>
        <p:spPr>
          <a:xfrm>
            <a:off x="612360" y="2971440"/>
            <a:ext cx="9533520" cy="2034000"/>
          </a:xfrm>
          <a:custGeom>
            <a:avLst/>
            <a:gdLst/>
            <a:ahLst/>
            <a:cxnLst/>
            <a:rect l="l" t="t" r="r" b="b"/>
            <a:pathLst>
              <a:path w="9534030" h="2034227">
                <a:moveTo>
                  <a:pt x="0" y="0"/>
                </a:moveTo>
                <a:lnTo>
                  <a:pt x="9534030" y="0"/>
                </a:lnTo>
                <a:lnTo>
                  <a:pt x="9534030" y="2034227"/>
                </a:lnTo>
                <a:lnTo>
                  <a:pt x="0" y="20342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Freeform 3"/>
          <p:cNvSpPr/>
          <p:nvPr/>
        </p:nvSpPr>
        <p:spPr>
          <a:xfrm>
            <a:off x="597960" y="6452280"/>
            <a:ext cx="9850680" cy="2175120"/>
          </a:xfrm>
          <a:custGeom>
            <a:avLst/>
            <a:gdLst/>
            <a:ahLst/>
            <a:cxnLst/>
            <a:rect l="l" t="t" r="r" b="b"/>
            <a:pathLst>
              <a:path w="9850989" h="2175492">
                <a:moveTo>
                  <a:pt x="0" y="0"/>
                </a:moveTo>
                <a:lnTo>
                  <a:pt x="9850989" y="0"/>
                </a:lnTo>
                <a:lnTo>
                  <a:pt x="9850989" y="2175493"/>
                </a:lnTo>
                <a:lnTo>
                  <a:pt x="0" y="21754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TextBox 4"/>
          <p:cNvSpPr/>
          <p:nvPr/>
        </p:nvSpPr>
        <p:spPr>
          <a:xfrm>
            <a:off x="5877720" y="38484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49" name="TextBox 5"/>
          <p:cNvSpPr/>
          <p:nvPr/>
        </p:nvSpPr>
        <p:spPr>
          <a:xfrm>
            <a:off x="10146600" y="2085120"/>
            <a:ext cx="7567560" cy="76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92040" lvl="1" indent="-195840" algn="just">
              <a:lnSpc>
                <a:spcPts val="254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Model ve Tokenizer Seçimi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model_name = :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 Bu satırda, Türkçe dilinde eğitimli bir Model, özellikle soru-cevap görevleri için tasarlanmıştır.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AutoTokenizer.from_pretrained(model_name): 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Bu, seçilen modelin tokenizer'ını (veri ön işleme aracı) yükler. Tokenizer, metinleri modelin anlayabileceği token'lara dönüştürür.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AutoModelForQuestionAnswering.from_pretrained(model_name): 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Bu, seçilen modelin soru-cevap görevine uygun versiyonunu yükler. Model, verilen bir bağlam (context) ve soruya en uygun cevabı tahmin etmek için eğitilmiştir.</a:t>
            </a:r>
            <a:endParaRPr lang="en-US" sz="1810" b="0" strike="noStrike" spc="-1">
              <a:latin typeface="Arial"/>
            </a:endParaRPr>
          </a:p>
          <a:p>
            <a:pPr marL="392040" lvl="1" indent="-195840" algn="just">
              <a:lnSpc>
                <a:spcPts val="254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CUDA'ya Yükleme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.to("cuda"): Model, GPU (CUDA) üzerinde çalışacak şekilde taşınır. Bu, işlem hızını artırır ve eğitim veya tahmin işlemlerinin daha verimli yapılmasını sağlar</a:t>
            </a:r>
            <a:r>
              <a:rPr lang="en-US" sz="181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.</a:t>
            </a:r>
            <a:endParaRPr lang="en-US" sz="1810" b="0" strike="noStrike" spc="-1">
              <a:latin typeface="Arial"/>
            </a:endParaRPr>
          </a:p>
          <a:p>
            <a:pPr marL="783720" lvl="2" indent="-261360" algn="just">
              <a:lnSpc>
                <a:spcPts val="2540"/>
              </a:lnSpc>
              <a:buClr>
                <a:srgbClr val="000000"/>
              </a:buClr>
              <a:buFont typeface="Arial"/>
              <a:buChar char="⚬"/>
            </a:pPr>
            <a:r>
              <a:rPr lang="en-US" sz="181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Türkçe dilinde soru-cevaplama görevini gerçekleştirecek bir modeli ve veriyi işlemek için gerekli olan tokenizer'ı yükler, böylece modelin soruları anlaması ve doğru cevapları üretmesi sağlanır.</a:t>
            </a:r>
            <a:endParaRPr lang="en-US" sz="1810" b="0" strike="noStrike" spc="-1">
              <a:latin typeface="Arial"/>
            </a:endParaRPr>
          </a:p>
          <a:p>
            <a:pPr>
              <a:lnSpc>
                <a:spcPts val="1981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0" name="TextBox 6"/>
          <p:cNvSpPr/>
          <p:nvPr/>
        </p:nvSpPr>
        <p:spPr>
          <a:xfrm>
            <a:off x="505080" y="2284200"/>
            <a:ext cx="940788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41"/>
              </a:lnSpc>
              <a:buNone/>
            </a:pPr>
            <a:r>
              <a:rPr lang="en-US" sz="296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Roberta Model Yüklenmesi</a:t>
            </a:r>
            <a:endParaRPr lang="en-US" sz="2960" b="0" strike="noStrike" spc="-1">
              <a:latin typeface="Arial"/>
            </a:endParaRPr>
          </a:p>
        </p:txBody>
      </p:sp>
      <p:sp>
        <p:nvSpPr>
          <p:cNvPr id="151" name="TextBox 7"/>
          <p:cNvSpPr/>
          <p:nvPr/>
        </p:nvSpPr>
        <p:spPr>
          <a:xfrm>
            <a:off x="597960" y="5920920"/>
            <a:ext cx="940788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41"/>
              </a:lnSpc>
              <a:buNone/>
            </a:pPr>
            <a:r>
              <a:rPr lang="en-US" sz="296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Electra Model Yüklenmesi</a:t>
            </a:r>
            <a:endParaRPr lang="en-US" sz="296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"/>
          <p:cNvSpPr/>
          <p:nvPr/>
        </p:nvSpPr>
        <p:spPr>
          <a:xfrm>
            <a:off x="316440" y="3100320"/>
            <a:ext cx="8219520" cy="6167160"/>
          </a:xfrm>
          <a:custGeom>
            <a:avLst/>
            <a:gdLst/>
            <a:ahLst/>
            <a:cxnLst/>
            <a:rect l="l" t="t" r="r" b="b"/>
            <a:pathLst>
              <a:path w="8219865" h="6167642">
                <a:moveTo>
                  <a:pt x="0" y="0"/>
                </a:moveTo>
                <a:lnTo>
                  <a:pt x="8219865" y="0"/>
                </a:lnTo>
                <a:lnTo>
                  <a:pt x="8219865" y="6167642"/>
                </a:lnTo>
                <a:lnTo>
                  <a:pt x="0" y="6167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Freeform 3"/>
          <p:cNvSpPr/>
          <p:nvPr/>
        </p:nvSpPr>
        <p:spPr>
          <a:xfrm>
            <a:off x="8734680" y="3100320"/>
            <a:ext cx="9285840" cy="6105240"/>
          </a:xfrm>
          <a:custGeom>
            <a:avLst/>
            <a:gdLst/>
            <a:ahLst/>
            <a:cxnLst/>
            <a:rect l="l" t="t" r="r" b="b"/>
            <a:pathLst>
              <a:path w="9286277" h="6105727">
                <a:moveTo>
                  <a:pt x="0" y="0"/>
                </a:moveTo>
                <a:lnTo>
                  <a:pt x="9286278" y="0"/>
                </a:lnTo>
                <a:lnTo>
                  <a:pt x="9286278" y="6105727"/>
                </a:lnTo>
                <a:lnTo>
                  <a:pt x="0" y="61057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TextBox 4"/>
          <p:cNvSpPr/>
          <p:nvPr/>
        </p:nvSpPr>
        <p:spPr>
          <a:xfrm>
            <a:off x="5577840" y="294120"/>
            <a:ext cx="6313320" cy="9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279"/>
              </a:lnSpc>
              <a:buNone/>
            </a:pPr>
            <a:r>
              <a:rPr lang="en-US" sz="52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Veri Setine bakış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86" name="TextBox 5"/>
          <p:cNvSpPr/>
          <p:nvPr/>
        </p:nvSpPr>
        <p:spPr>
          <a:xfrm>
            <a:off x="1498320" y="1870560"/>
            <a:ext cx="631332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759"/>
              </a:lnSpc>
              <a:buNone/>
            </a:pPr>
            <a:r>
              <a:rPr lang="en-US" sz="3400" b="0" strike="noStrike" spc="-1">
                <a:solidFill>
                  <a:srgbClr val="000000"/>
                </a:solidFill>
                <a:latin typeface="Abril Fatface"/>
                <a:ea typeface="Abril Fatface"/>
              </a:rPr>
              <a:t>Eğitim veri seti 126bin satır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87" name="TextBox 6"/>
          <p:cNvSpPr/>
          <p:nvPr/>
        </p:nvSpPr>
        <p:spPr>
          <a:xfrm>
            <a:off x="9918000" y="1762920"/>
            <a:ext cx="6313320" cy="12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759"/>
              </a:lnSpc>
              <a:buNone/>
            </a:pPr>
            <a:r>
              <a:rPr lang="en-US" sz="3400" b="0" strike="noStrike" spc="-1">
                <a:solidFill>
                  <a:srgbClr val="000000"/>
                </a:solidFill>
                <a:latin typeface="Abril Fatface"/>
                <a:ea typeface="Abril Fatface"/>
              </a:rPr>
              <a:t>Doğrulama veri seti 22 bin satır</a:t>
            </a:r>
            <a:endParaRPr lang="en-US" sz="3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645840" y="867240"/>
            <a:ext cx="6340680" cy="9317880"/>
          </a:xfrm>
          <a:custGeom>
            <a:avLst/>
            <a:gdLst/>
            <a:ahLst/>
            <a:cxnLst/>
            <a:rect l="l" t="t" r="r" b="b"/>
            <a:pathLst>
              <a:path w="6341139" h="9318205">
                <a:moveTo>
                  <a:pt x="0" y="0"/>
                </a:moveTo>
                <a:lnTo>
                  <a:pt x="6341139" y="0"/>
                </a:lnTo>
                <a:lnTo>
                  <a:pt x="6341139" y="9318205"/>
                </a:lnTo>
                <a:lnTo>
                  <a:pt x="0" y="93182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TextBox 3"/>
          <p:cNvSpPr/>
          <p:nvPr/>
        </p:nvSpPr>
        <p:spPr>
          <a:xfrm>
            <a:off x="6442920" y="15876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54" name="TextBox 4"/>
          <p:cNvSpPr/>
          <p:nvPr/>
        </p:nvSpPr>
        <p:spPr>
          <a:xfrm>
            <a:off x="7457760" y="1929600"/>
            <a:ext cx="10365480" cy="69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889"/>
              </a:lnSpc>
              <a:buNone/>
            </a:pPr>
            <a:r>
              <a:rPr lang="en-US" sz="278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Veri Setini Tokenize Etme ve Başlangıç/Bitiş Pozisyonlarını Hesaplama</a:t>
            </a:r>
            <a:endParaRPr lang="en-US" sz="278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Tokenizasyon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tokenizer(examples["question"], examples["context"]): Soru ve bağlam (context) metinlerini token'lara dönüştürür. Ayrıca, maksimum token uzunluğu 384 olarak ayarlanır ve padding yapılır.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Başlangıç ve Bitiş Pozisyonları Hesaplama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Her cevabın başlangıç ve bitiş karakterleri, token'lara dönüştürülür ve her bir cevabın doğru token pozisyonu hesaplanır. Bu, modelin hangi token'ın cevabın başlangıcı ve hangi token'ın bitişi olduğunu bilmesini sağlar.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Veri Seti İşleme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dataset.map(preprocess_data) fonksiyonu, veri setindeki her örneği preprocess_data fonksiyonu ile işleyerek token'lara dönüştürür ve cevabın başlangıç ve bitiş pozisyonlarını ekler.</a:t>
            </a:r>
            <a:endParaRPr lang="en-US" sz="1870" b="0" strike="noStrike" spc="-1">
              <a:latin typeface="Arial"/>
            </a:endParaRPr>
          </a:p>
          <a:p>
            <a:pPr marL="405360" lvl="1" indent="-202680">
              <a:lnSpc>
                <a:spcPts val="2628"/>
              </a:lnSpc>
              <a:buClr>
                <a:srgbClr val="000000"/>
              </a:buClr>
              <a:buFont typeface="Arial"/>
              <a:buChar char="•"/>
            </a:pPr>
            <a:r>
              <a:rPr lang="en-US" sz="1870" b="1" i="1" strike="noStrike" spc="-1">
                <a:solidFill>
                  <a:srgbClr val="000000"/>
                </a:solidFill>
                <a:latin typeface="Canva Sans Bold Italics"/>
                <a:ea typeface="Canva Sans Bold Italics"/>
              </a:rPr>
              <a:t>Bu işlem, modelin doğru cevabı tahmin etmesine yardımcı olacak şekilde veriyi hazırlar.</a:t>
            </a:r>
            <a:endParaRPr lang="en-US" sz="1870" b="0" strike="noStrike" spc="-1">
              <a:latin typeface="Arial"/>
            </a:endParaRPr>
          </a:p>
          <a:p>
            <a:pPr algn="ctr">
              <a:lnSpc>
                <a:spcPts val="3889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ts val="3889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2"/>
          <p:cNvSpPr/>
          <p:nvPr/>
        </p:nvSpPr>
        <p:spPr>
          <a:xfrm>
            <a:off x="192435" y="1994760"/>
            <a:ext cx="8737920" cy="6886080"/>
          </a:xfrm>
          <a:custGeom>
            <a:avLst/>
            <a:gdLst/>
            <a:ahLst/>
            <a:cxnLst/>
            <a:rect l="l" t="t" r="r" b="b"/>
            <a:pathLst>
              <a:path w="8738380" h="6886573">
                <a:moveTo>
                  <a:pt x="0" y="0"/>
                </a:moveTo>
                <a:lnTo>
                  <a:pt x="8738379" y="0"/>
                </a:lnTo>
                <a:lnTo>
                  <a:pt x="8738379" y="6886573"/>
                </a:lnTo>
                <a:lnTo>
                  <a:pt x="0" y="68865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Freeform 3"/>
          <p:cNvSpPr/>
          <p:nvPr/>
        </p:nvSpPr>
        <p:spPr>
          <a:xfrm>
            <a:off x="9123315" y="1994760"/>
            <a:ext cx="8934120" cy="6886080"/>
          </a:xfrm>
          <a:custGeom>
            <a:avLst/>
            <a:gdLst/>
            <a:ahLst/>
            <a:cxnLst/>
            <a:rect l="l" t="t" r="r" b="b"/>
            <a:pathLst>
              <a:path w="8934362" h="6886573">
                <a:moveTo>
                  <a:pt x="0" y="0"/>
                </a:moveTo>
                <a:lnTo>
                  <a:pt x="8934362" y="0"/>
                </a:lnTo>
                <a:lnTo>
                  <a:pt x="8934362" y="6886573"/>
                </a:lnTo>
                <a:lnTo>
                  <a:pt x="0" y="68865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Box 4"/>
          <p:cNvSpPr/>
          <p:nvPr/>
        </p:nvSpPr>
        <p:spPr>
          <a:xfrm>
            <a:off x="5877720" y="38484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158" name="TextBox 5"/>
          <p:cNvSpPr/>
          <p:nvPr/>
        </p:nvSpPr>
        <p:spPr>
          <a:xfrm>
            <a:off x="2668320" y="8938800"/>
            <a:ext cx="11715840" cy="11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680"/>
              </a:lnSpc>
              <a:buNone/>
            </a:pPr>
            <a:r>
              <a:rPr lang="en-US" sz="3340" b="0" strike="noStrike" spc="-1">
                <a:solidFill>
                  <a:srgbClr val="000000"/>
                </a:solidFill>
                <a:latin typeface="Canva Sans"/>
                <a:ea typeface="Canva Sans"/>
              </a:rPr>
              <a:t>Model Eğitimi için Parametre Ayarları ve Trainer Kullanımı</a:t>
            </a:r>
            <a:endParaRPr lang="en-US" sz="33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2"/>
          <p:cNvSpPr/>
          <p:nvPr/>
        </p:nvSpPr>
        <p:spPr>
          <a:xfrm>
            <a:off x="1028880" y="3031560"/>
            <a:ext cx="7706160" cy="4059000"/>
          </a:xfrm>
          <a:custGeom>
            <a:avLst/>
            <a:gdLst/>
            <a:ahLst/>
            <a:cxnLst/>
            <a:rect l="l" t="t" r="r" b="b"/>
            <a:pathLst>
              <a:path w="7706464" h="4059377">
                <a:moveTo>
                  <a:pt x="0" y="0"/>
                </a:moveTo>
                <a:lnTo>
                  <a:pt x="7706464" y="0"/>
                </a:lnTo>
                <a:lnTo>
                  <a:pt x="7706464" y="4059377"/>
                </a:lnTo>
                <a:lnTo>
                  <a:pt x="0" y="40593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Freeform 3"/>
          <p:cNvSpPr/>
          <p:nvPr/>
        </p:nvSpPr>
        <p:spPr>
          <a:xfrm>
            <a:off x="9384120" y="3031560"/>
            <a:ext cx="7162200" cy="4028760"/>
          </a:xfrm>
          <a:custGeom>
            <a:avLst/>
            <a:gdLst/>
            <a:ahLst/>
            <a:cxnLst/>
            <a:rect l="l" t="t" r="r" b="b"/>
            <a:pathLst>
              <a:path w="7162614" h="4028970">
                <a:moveTo>
                  <a:pt x="0" y="0"/>
                </a:moveTo>
                <a:lnTo>
                  <a:pt x="7162614" y="0"/>
                </a:lnTo>
                <a:lnTo>
                  <a:pt x="7162614" y="4028970"/>
                </a:lnTo>
                <a:lnTo>
                  <a:pt x="0" y="40289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TextBox 4"/>
          <p:cNvSpPr/>
          <p:nvPr/>
        </p:nvSpPr>
        <p:spPr>
          <a:xfrm>
            <a:off x="5783400" y="933480"/>
            <a:ext cx="67208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ROBERTA &amp; ELECTRA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"/>
          <p:cNvSpPr/>
          <p:nvPr/>
        </p:nvSpPr>
        <p:spPr>
          <a:xfrm>
            <a:off x="1028880" y="286560"/>
            <a:ext cx="15463800" cy="231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099"/>
              </a:lnSpc>
              <a:buNone/>
            </a:pPr>
            <a:r>
              <a:rPr lang="en-US" sz="650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Değerlendirme Kriterleri ve Ölçütleri</a:t>
            </a:r>
            <a:endParaRPr lang="en-US" sz="6500" b="0" strike="noStrike" spc="-1">
              <a:latin typeface="Arial"/>
            </a:endParaRPr>
          </a:p>
        </p:txBody>
      </p:sp>
      <p:sp>
        <p:nvSpPr>
          <p:cNvPr id="163" name="TextBox 3"/>
          <p:cNvSpPr/>
          <p:nvPr/>
        </p:nvSpPr>
        <p:spPr>
          <a:xfrm>
            <a:off x="1314000" y="1850760"/>
            <a:ext cx="8046360" cy="66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75560" lvl="1" indent="-237960" algn="just">
              <a:lnSpc>
                <a:spcPts val="3084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Model Eğitim Verileri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İlerlenen adım / Toplam Adım Sayısı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Eğitilen süre / toplam Eğitim Süresi (Saat)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Tamamlanan epoch / Toplam Epoch Sayısı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Overfitting Başlama Adımı</a:t>
            </a:r>
            <a:endParaRPr lang="en-US" sz="2200" b="0" strike="noStrike" spc="-1">
              <a:latin typeface="Arial"/>
            </a:endParaRPr>
          </a:p>
          <a:p>
            <a:pPr marL="475560" lvl="1" indent="-237960" algn="just">
              <a:lnSpc>
                <a:spcPts val="3084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Değerlendirme Metrikleri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Eval / Loss (Değerlendirme Kaybı) 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Eval / Runtime (Değerlendirme Çalışma Süresi)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Learning Rate (Öğrenme Oranı) 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Train / grad_norm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Train / Loss </a:t>
            </a:r>
            <a:endParaRPr lang="en-US" sz="2200" b="0" strike="noStrike" spc="-1">
              <a:latin typeface="Arial"/>
            </a:endParaRPr>
          </a:p>
          <a:p>
            <a:pPr marL="475560" lvl="1" indent="-237960" algn="just">
              <a:lnSpc>
                <a:spcPts val="3084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Model Eğitim Performansı ve Overfitting Verileri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F1 Score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BLEU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EM</a:t>
            </a:r>
            <a:endParaRPr lang="en-US" sz="2200" b="0" strike="noStrike" spc="-1">
              <a:latin typeface="Arial"/>
            </a:endParaRPr>
          </a:p>
          <a:p>
            <a:pPr marL="951120" lvl="2" indent="-317160" algn="just">
              <a:lnSpc>
                <a:spcPts val="3084"/>
              </a:lnSpc>
              <a:buClr>
                <a:srgbClr val="000000"/>
              </a:buClr>
              <a:buFont typeface="StarSymbo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ROUGE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2"/>
          <p:cNvGrpSpPr/>
          <p:nvPr/>
        </p:nvGrpSpPr>
        <p:grpSpPr>
          <a:xfrm>
            <a:off x="806400" y="1127160"/>
            <a:ext cx="16823160" cy="7685640"/>
            <a:chOff x="806400" y="1127160"/>
            <a:chExt cx="16823160" cy="7685640"/>
          </a:xfrm>
        </p:grpSpPr>
        <p:sp>
          <p:nvSpPr>
            <p:cNvPr id="165" name="Freeform 3"/>
            <p:cNvSpPr/>
            <p:nvPr/>
          </p:nvSpPr>
          <p:spPr>
            <a:xfrm>
              <a:off x="806400" y="1862640"/>
              <a:ext cx="4987800" cy="2618280"/>
            </a:xfrm>
            <a:custGeom>
              <a:avLst/>
              <a:gdLst/>
              <a:ahLst/>
              <a:cxnLst/>
              <a:rect l="l" t="t" r="r" b="b"/>
              <a:pathLst>
                <a:path w="6650922" h="3491734">
                  <a:moveTo>
                    <a:pt x="0" y="0"/>
                  </a:moveTo>
                  <a:lnTo>
                    <a:pt x="6650922" y="0"/>
                  </a:lnTo>
                  <a:lnTo>
                    <a:pt x="6650922" y="3491734"/>
                  </a:lnTo>
                  <a:lnTo>
                    <a:pt x="0" y="349173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Freeform 4"/>
            <p:cNvSpPr/>
            <p:nvPr/>
          </p:nvSpPr>
          <p:spPr>
            <a:xfrm>
              <a:off x="6537600" y="1862640"/>
              <a:ext cx="4987800" cy="2618280"/>
            </a:xfrm>
            <a:custGeom>
              <a:avLst/>
              <a:gdLst/>
              <a:ahLst/>
              <a:cxnLst/>
              <a:rect l="l" t="t" r="r" b="b"/>
              <a:pathLst>
                <a:path w="6650922" h="3491734">
                  <a:moveTo>
                    <a:pt x="0" y="0"/>
                  </a:moveTo>
                  <a:lnTo>
                    <a:pt x="6650922" y="0"/>
                  </a:lnTo>
                  <a:lnTo>
                    <a:pt x="6650922" y="3491734"/>
                  </a:lnTo>
                  <a:lnTo>
                    <a:pt x="0" y="349173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Freeform 5"/>
            <p:cNvSpPr/>
            <p:nvPr/>
          </p:nvSpPr>
          <p:spPr>
            <a:xfrm>
              <a:off x="12641760" y="1862640"/>
              <a:ext cx="4987800" cy="2618280"/>
            </a:xfrm>
            <a:custGeom>
              <a:avLst/>
              <a:gdLst/>
              <a:ahLst/>
              <a:cxnLst/>
              <a:rect l="l" t="t" r="r" b="b"/>
              <a:pathLst>
                <a:path w="6650922" h="3491734">
                  <a:moveTo>
                    <a:pt x="0" y="0"/>
                  </a:moveTo>
                  <a:lnTo>
                    <a:pt x="6650922" y="0"/>
                  </a:lnTo>
                  <a:lnTo>
                    <a:pt x="6650922" y="3491734"/>
                  </a:lnTo>
                  <a:lnTo>
                    <a:pt x="0" y="349173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Freeform 6"/>
            <p:cNvSpPr/>
            <p:nvPr/>
          </p:nvSpPr>
          <p:spPr>
            <a:xfrm>
              <a:off x="1060560" y="6461280"/>
              <a:ext cx="4479480" cy="2351520"/>
            </a:xfrm>
            <a:custGeom>
              <a:avLst/>
              <a:gdLst/>
              <a:ahLst/>
              <a:cxnLst/>
              <a:rect l="l" t="t" r="r" b="b"/>
              <a:pathLst>
                <a:path w="5973340" h="3136004">
                  <a:moveTo>
                    <a:pt x="0" y="0"/>
                  </a:moveTo>
                  <a:lnTo>
                    <a:pt x="5973340" y="0"/>
                  </a:lnTo>
                  <a:lnTo>
                    <a:pt x="5973340" y="3136004"/>
                  </a:lnTo>
                  <a:lnTo>
                    <a:pt x="0" y="31360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Freeform 7"/>
            <p:cNvSpPr/>
            <p:nvPr/>
          </p:nvSpPr>
          <p:spPr>
            <a:xfrm>
              <a:off x="6978240" y="6461280"/>
              <a:ext cx="4479480" cy="2351520"/>
            </a:xfrm>
            <a:custGeom>
              <a:avLst/>
              <a:gdLst/>
              <a:ahLst/>
              <a:cxnLst/>
              <a:rect l="l" t="t" r="r" b="b"/>
              <a:pathLst>
                <a:path w="5973340" h="3136004">
                  <a:moveTo>
                    <a:pt x="0" y="0"/>
                  </a:moveTo>
                  <a:lnTo>
                    <a:pt x="5973341" y="0"/>
                  </a:lnTo>
                  <a:lnTo>
                    <a:pt x="5973341" y="3136004"/>
                  </a:lnTo>
                  <a:lnTo>
                    <a:pt x="0" y="31360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Freeform 8"/>
            <p:cNvSpPr/>
            <p:nvPr/>
          </p:nvSpPr>
          <p:spPr>
            <a:xfrm>
              <a:off x="12692880" y="6461280"/>
              <a:ext cx="4479480" cy="2351520"/>
            </a:xfrm>
            <a:custGeom>
              <a:avLst/>
              <a:gdLst/>
              <a:ahLst/>
              <a:cxnLst/>
              <a:rect l="l" t="t" r="r" b="b"/>
              <a:pathLst>
                <a:path w="5973340" h="3136004">
                  <a:moveTo>
                    <a:pt x="0" y="0"/>
                  </a:moveTo>
                  <a:lnTo>
                    <a:pt x="5973340" y="0"/>
                  </a:lnTo>
                  <a:lnTo>
                    <a:pt x="5973340" y="3136004"/>
                  </a:lnTo>
                  <a:lnTo>
                    <a:pt x="0" y="31360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TextBox 9"/>
            <p:cNvSpPr/>
            <p:nvPr/>
          </p:nvSpPr>
          <p:spPr>
            <a:xfrm>
              <a:off x="2533320" y="1127160"/>
              <a:ext cx="759960" cy="78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BERT</a:t>
              </a:r>
              <a:endParaRPr lang="en-US" sz="2200" b="0" strike="noStrike" spc="-1">
                <a:latin typeface="Arial"/>
              </a:endParaRPr>
            </a:p>
          </p:txBody>
        </p:sp>
        <p:sp>
          <p:nvSpPr>
            <p:cNvPr id="172" name="TextBox 10"/>
            <p:cNvSpPr/>
            <p:nvPr/>
          </p:nvSpPr>
          <p:spPr>
            <a:xfrm>
              <a:off x="8122320" y="1127160"/>
              <a:ext cx="2344320" cy="39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T5 </a:t>
              </a:r>
              <a:endParaRPr lang="en-US" sz="2200" b="0" strike="noStrike" spc="-1">
                <a:latin typeface="Arial"/>
              </a:endParaRPr>
            </a:p>
          </p:txBody>
        </p:sp>
        <p:sp>
          <p:nvSpPr>
            <p:cNvPr id="173" name="TextBox 11"/>
            <p:cNvSpPr/>
            <p:nvPr/>
          </p:nvSpPr>
          <p:spPr>
            <a:xfrm>
              <a:off x="13963680" y="1127160"/>
              <a:ext cx="2344320" cy="39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ROBERTA</a:t>
              </a:r>
              <a:endParaRPr lang="en-US" sz="2200" b="0" strike="noStrike" spc="-1">
                <a:latin typeface="Arial"/>
              </a:endParaRPr>
            </a:p>
          </p:txBody>
        </p:sp>
        <p:sp>
          <p:nvSpPr>
            <p:cNvPr id="174" name="TextBox 12"/>
            <p:cNvSpPr/>
            <p:nvPr/>
          </p:nvSpPr>
          <p:spPr>
            <a:xfrm>
              <a:off x="2319120" y="5599080"/>
              <a:ext cx="1644480" cy="78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DİSTİLBERT</a:t>
              </a:r>
              <a:endParaRPr lang="en-US" sz="2200" b="0" strike="noStrike" spc="-1">
                <a:latin typeface="Arial"/>
              </a:endParaRPr>
            </a:p>
          </p:txBody>
        </p:sp>
        <p:sp>
          <p:nvSpPr>
            <p:cNvPr id="175" name="TextBox 13"/>
            <p:cNvSpPr/>
            <p:nvPr/>
          </p:nvSpPr>
          <p:spPr>
            <a:xfrm>
              <a:off x="8327160" y="5542560"/>
              <a:ext cx="2344320" cy="39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BERT_TR </a:t>
              </a:r>
              <a:endParaRPr lang="en-US" sz="2200" b="0" strike="noStrike" spc="-1">
                <a:latin typeface="Arial"/>
              </a:endParaRPr>
            </a:p>
          </p:txBody>
        </p:sp>
        <p:sp>
          <p:nvSpPr>
            <p:cNvPr id="176" name="TextBox 14"/>
            <p:cNvSpPr/>
            <p:nvPr/>
          </p:nvSpPr>
          <p:spPr>
            <a:xfrm>
              <a:off x="14694840" y="5542560"/>
              <a:ext cx="1318680" cy="78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81"/>
                </a:lnSpc>
                <a:buNone/>
              </a:pPr>
              <a:r>
                <a:rPr lang="en-US" sz="2200" b="1" strike="noStrike" spc="-1">
                  <a:solidFill>
                    <a:srgbClr val="000000"/>
                  </a:solidFill>
                  <a:latin typeface="Liberation Sans Bold"/>
                  <a:ea typeface="Liberation Sans Bold"/>
                </a:rPr>
                <a:t>ELECTRA</a:t>
              </a:r>
              <a:endParaRPr lang="en-US" sz="2200" b="0" strike="noStrike" spc="-1">
                <a:latin typeface="Arial"/>
              </a:endParaRPr>
            </a:p>
          </p:txBody>
        </p:sp>
      </p:grpSp>
      <p:sp>
        <p:nvSpPr>
          <p:cNvPr id="177" name="TextBox 15"/>
          <p:cNvSpPr/>
          <p:nvPr/>
        </p:nvSpPr>
        <p:spPr>
          <a:xfrm>
            <a:off x="7923600" y="283320"/>
            <a:ext cx="237420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Train / grad_norm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2"/>
          <p:cNvSpPr/>
          <p:nvPr/>
        </p:nvSpPr>
        <p:spPr>
          <a:xfrm>
            <a:off x="8615880" y="283320"/>
            <a:ext cx="156744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Train/Loss 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9" name="TextBox 3"/>
          <p:cNvSpPr/>
          <p:nvPr/>
        </p:nvSpPr>
        <p:spPr>
          <a:xfrm>
            <a:off x="2822040" y="1112760"/>
            <a:ext cx="75996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0" name="TextBox 4"/>
          <p:cNvSpPr/>
          <p:nvPr/>
        </p:nvSpPr>
        <p:spPr>
          <a:xfrm>
            <a:off x="8411040" y="1112760"/>
            <a:ext cx="234432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T5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1" name="TextBox 5"/>
          <p:cNvSpPr/>
          <p:nvPr/>
        </p:nvSpPr>
        <p:spPr>
          <a:xfrm>
            <a:off x="2607480" y="5584680"/>
            <a:ext cx="164448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DİSTİLBERT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2" name="TextBox 6"/>
          <p:cNvSpPr/>
          <p:nvPr/>
        </p:nvSpPr>
        <p:spPr>
          <a:xfrm>
            <a:off x="14252400" y="1112760"/>
            <a:ext cx="234432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ROBERTA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3" name="TextBox 7"/>
          <p:cNvSpPr/>
          <p:nvPr/>
        </p:nvSpPr>
        <p:spPr>
          <a:xfrm>
            <a:off x="8615880" y="5528520"/>
            <a:ext cx="234432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BERT_TR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4" name="TextBox 8"/>
          <p:cNvSpPr/>
          <p:nvPr/>
        </p:nvSpPr>
        <p:spPr>
          <a:xfrm>
            <a:off x="14983560" y="5528520"/>
            <a:ext cx="131868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ELECTRA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5" name="Freeform 9"/>
          <p:cNvSpPr/>
          <p:nvPr/>
        </p:nvSpPr>
        <p:spPr>
          <a:xfrm>
            <a:off x="577080" y="1742400"/>
            <a:ext cx="5705640" cy="2995200"/>
          </a:xfrm>
          <a:custGeom>
            <a:avLst/>
            <a:gdLst/>
            <a:ahLst/>
            <a:cxnLst/>
            <a:rect l="l" t="t" r="r" b="b"/>
            <a:pathLst>
              <a:path w="5706162" h="2995735">
                <a:moveTo>
                  <a:pt x="0" y="0"/>
                </a:moveTo>
                <a:lnTo>
                  <a:pt x="5706162" y="0"/>
                </a:lnTo>
                <a:lnTo>
                  <a:pt x="5706162" y="2995735"/>
                </a:lnTo>
                <a:lnTo>
                  <a:pt x="0" y="29957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Freeform 10"/>
          <p:cNvSpPr/>
          <p:nvPr/>
        </p:nvSpPr>
        <p:spPr>
          <a:xfrm>
            <a:off x="6613920" y="1719720"/>
            <a:ext cx="5735520" cy="3018240"/>
          </a:xfrm>
          <a:custGeom>
            <a:avLst/>
            <a:gdLst/>
            <a:ahLst/>
            <a:cxnLst/>
            <a:rect l="l" t="t" r="r" b="b"/>
            <a:pathLst>
              <a:path w="5736059" h="3018601">
                <a:moveTo>
                  <a:pt x="0" y="0"/>
                </a:moveTo>
                <a:lnTo>
                  <a:pt x="5736059" y="0"/>
                </a:lnTo>
                <a:lnTo>
                  <a:pt x="5736059" y="3018601"/>
                </a:lnTo>
                <a:lnTo>
                  <a:pt x="0" y="30186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Freeform 11"/>
          <p:cNvSpPr/>
          <p:nvPr/>
        </p:nvSpPr>
        <p:spPr>
          <a:xfrm>
            <a:off x="6546960" y="6139440"/>
            <a:ext cx="5705640" cy="2995200"/>
          </a:xfrm>
          <a:custGeom>
            <a:avLst/>
            <a:gdLst/>
            <a:ahLst/>
            <a:cxnLst/>
            <a:rect l="l" t="t" r="r" b="b"/>
            <a:pathLst>
              <a:path w="5706019" h="2995660">
                <a:moveTo>
                  <a:pt x="0" y="0"/>
                </a:moveTo>
                <a:lnTo>
                  <a:pt x="5706019" y="0"/>
                </a:lnTo>
                <a:lnTo>
                  <a:pt x="5706019" y="2995660"/>
                </a:lnTo>
                <a:lnTo>
                  <a:pt x="0" y="29956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Freeform 12"/>
          <p:cNvSpPr/>
          <p:nvPr/>
        </p:nvSpPr>
        <p:spPr>
          <a:xfrm>
            <a:off x="12561120" y="1742400"/>
            <a:ext cx="5726520" cy="3006360"/>
          </a:xfrm>
          <a:custGeom>
            <a:avLst/>
            <a:gdLst/>
            <a:ahLst/>
            <a:cxnLst/>
            <a:rect l="l" t="t" r="r" b="b"/>
            <a:pathLst>
              <a:path w="5726745" h="3006541">
                <a:moveTo>
                  <a:pt x="0" y="0"/>
                </a:moveTo>
                <a:lnTo>
                  <a:pt x="5726745" y="0"/>
                </a:lnTo>
                <a:lnTo>
                  <a:pt x="5726745" y="3006541"/>
                </a:lnTo>
                <a:lnTo>
                  <a:pt x="0" y="30065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 13"/>
          <p:cNvSpPr/>
          <p:nvPr/>
        </p:nvSpPr>
        <p:spPr>
          <a:xfrm>
            <a:off x="577080" y="6239520"/>
            <a:ext cx="5735520" cy="3018240"/>
          </a:xfrm>
          <a:custGeom>
            <a:avLst/>
            <a:gdLst/>
            <a:ahLst/>
            <a:cxnLst/>
            <a:rect l="l" t="t" r="r" b="b"/>
            <a:pathLst>
              <a:path w="5736059" h="3018601">
                <a:moveTo>
                  <a:pt x="0" y="0"/>
                </a:moveTo>
                <a:lnTo>
                  <a:pt x="5736059" y="0"/>
                </a:lnTo>
                <a:lnTo>
                  <a:pt x="5736059" y="3018601"/>
                </a:lnTo>
                <a:lnTo>
                  <a:pt x="0" y="30186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Freeform 14"/>
          <p:cNvSpPr/>
          <p:nvPr/>
        </p:nvSpPr>
        <p:spPr>
          <a:xfrm>
            <a:off x="12440520" y="6129360"/>
            <a:ext cx="5724360" cy="3005280"/>
          </a:xfrm>
          <a:custGeom>
            <a:avLst/>
            <a:gdLst/>
            <a:ahLst/>
            <a:cxnLst/>
            <a:rect l="l" t="t" r="r" b="b"/>
            <a:pathLst>
              <a:path w="5724790" h="3005515">
                <a:moveTo>
                  <a:pt x="0" y="0"/>
                </a:moveTo>
                <a:lnTo>
                  <a:pt x="5724789" y="0"/>
                </a:lnTo>
                <a:lnTo>
                  <a:pt x="5724789" y="3005515"/>
                </a:lnTo>
                <a:lnTo>
                  <a:pt x="0" y="30055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2"/>
          <p:cNvSpPr/>
          <p:nvPr/>
        </p:nvSpPr>
        <p:spPr>
          <a:xfrm>
            <a:off x="496080" y="1685520"/>
            <a:ext cx="5715360" cy="3000600"/>
          </a:xfrm>
          <a:custGeom>
            <a:avLst/>
            <a:gdLst/>
            <a:ahLst/>
            <a:cxnLst/>
            <a:rect l="l" t="t" r="r" b="b"/>
            <a:pathLst>
              <a:path w="5715824" h="3000808">
                <a:moveTo>
                  <a:pt x="0" y="0"/>
                </a:moveTo>
                <a:lnTo>
                  <a:pt x="5715824" y="0"/>
                </a:lnTo>
                <a:lnTo>
                  <a:pt x="5715824" y="3000808"/>
                </a:lnTo>
                <a:lnTo>
                  <a:pt x="0" y="30008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Freeform 3"/>
          <p:cNvSpPr/>
          <p:nvPr/>
        </p:nvSpPr>
        <p:spPr>
          <a:xfrm>
            <a:off x="6522840" y="1685520"/>
            <a:ext cx="5715360" cy="3000600"/>
          </a:xfrm>
          <a:custGeom>
            <a:avLst/>
            <a:gdLst/>
            <a:ahLst/>
            <a:cxnLst/>
            <a:rect l="l" t="t" r="r" b="b"/>
            <a:pathLst>
              <a:path w="5715824" h="3000808">
                <a:moveTo>
                  <a:pt x="0" y="0"/>
                </a:moveTo>
                <a:lnTo>
                  <a:pt x="5715824" y="0"/>
                </a:lnTo>
                <a:lnTo>
                  <a:pt x="5715824" y="3000808"/>
                </a:lnTo>
                <a:lnTo>
                  <a:pt x="0" y="30008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Freeform 4"/>
          <p:cNvSpPr/>
          <p:nvPr/>
        </p:nvSpPr>
        <p:spPr>
          <a:xfrm>
            <a:off x="12435480" y="1685520"/>
            <a:ext cx="5715360" cy="3000600"/>
          </a:xfrm>
          <a:custGeom>
            <a:avLst/>
            <a:gdLst/>
            <a:ahLst/>
            <a:cxnLst/>
            <a:rect l="l" t="t" r="r" b="b"/>
            <a:pathLst>
              <a:path w="5715824" h="3000808">
                <a:moveTo>
                  <a:pt x="0" y="0"/>
                </a:moveTo>
                <a:lnTo>
                  <a:pt x="5715824" y="0"/>
                </a:lnTo>
                <a:lnTo>
                  <a:pt x="5715824" y="3000808"/>
                </a:lnTo>
                <a:lnTo>
                  <a:pt x="0" y="30008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Freeform 5"/>
          <p:cNvSpPr/>
          <p:nvPr/>
        </p:nvSpPr>
        <p:spPr>
          <a:xfrm>
            <a:off x="6644520" y="5419800"/>
            <a:ext cx="5717880" cy="3001680"/>
          </a:xfrm>
          <a:custGeom>
            <a:avLst/>
            <a:gdLst/>
            <a:ahLst/>
            <a:cxnLst/>
            <a:rect l="l" t="t" r="r" b="b"/>
            <a:pathLst>
              <a:path w="5718078" h="3001991">
                <a:moveTo>
                  <a:pt x="0" y="0"/>
                </a:moveTo>
                <a:lnTo>
                  <a:pt x="5718079" y="0"/>
                </a:lnTo>
                <a:lnTo>
                  <a:pt x="5718079" y="3001991"/>
                </a:lnTo>
                <a:lnTo>
                  <a:pt x="0" y="30019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TextBox 6"/>
          <p:cNvSpPr/>
          <p:nvPr/>
        </p:nvSpPr>
        <p:spPr>
          <a:xfrm>
            <a:off x="2822040" y="1112760"/>
            <a:ext cx="76032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6" name="TextBox 7"/>
          <p:cNvSpPr/>
          <p:nvPr/>
        </p:nvSpPr>
        <p:spPr>
          <a:xfrm>
            <a:off x="8411040" y="111276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T5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7" name="TextBox 8"/>
          <p:cNvSpPr/>
          <p:nvPr/>
        </p:nvSpPr>
        <p:spPr>
          <a:xfrm>
            <a:off x="8663040" y="491904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BERT_TR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8" name="TextBox 9"/>
          <p:cNvSpPr/>
          <p:nvPr/>
        </p:nvSpPr>
        <p:spPr>
          <a:xfrm>
            <a:off x="2379600" y="4951440"/>
            <a:ext cx="164484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DİSTİLBERT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9" name="Freeform 10"/>
          <p:cNvSpPr/>
          <p:nvPr/>
        </p:nvSpPr>
        <p:spPr>
          <a:xfrm>
            <a:off x="12440160" y="5523120"/>
            <a:ext cx="5706000" cy="2995560"/>
          </a:xfrm>
          <a:custGeom>
            <a:avLst/>
            <a:gdLst/>
            <a:ahLst/>
            <a:cxnLst/>
            <a:rect l="l" t="t" r="r" b="b"/>
            <a:pathLst>
              <a:path w="5706221" h="2995766">
                <a:moveTo>
                  <a:pt x="0" y="0"/>
                </a:moveTo>
                <a:lnTo>
                  <a:pt x="5706221" y="0"/>
                </a:lnTo>
                <a:lnTo>
                  <a:pt x="5706221" y="2995766"/>
                </a:lnTo>
                <a:lnTo>
                  <a:pt x="0" y="29957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TextBox 11"/>
          <p:cNvSpPr/>
          <p:nvPr/>
        </p:nvSpPr>
        <p:spPr>
          <a:xfrm>
            <a:off x="14924880" y="4951440"/>
            <a:ext cx="131868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ELECTRA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1" name="TextBox 12"/>
          <p:cNvSpPr/>
          <p:nvPr/>
        </p:nvSpPr>
        <p:spPr>
          <a:xfrm>
            <a:off x="7199280" y="283320"/>
            <a:ext cx="443916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Eval/Loss (Değerlendirme Kaybı)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Freeform 13"/>
          <p:cNvSpPr/>
          <p:nvPr/>
        </p:nvSpPr>
        <p:spPr>
          <a:xfrm>
            <a:off x="505080" y="5419800"/>
            <a:ext cx="5697360" cy="2990880"/>
          </a:xfrm>
          <a:custGeom>
            <a:avLst/>
            <a:gdLst/>
            <a:ahLst/>
            <a:cxnLst/>
            <a:rect l="l" t="t" r="r" b="b"/>
            <a:pathLst>
              <a:path w="5697786" h="2991338">
                <a:moveTo>
                  <a:pt x="0" y="0"/>
                </a:moveTo>
                <a:lnTo>
                  <a:pt x="5697786" y="0"/>
                </a:lnTo>
                <a:lnTo>
                  <a:pt x="5697786" y="2991338"/>
                </a:lnTo>
                <a:lnTo>
                  <a:pt x="0" y="29913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TextBox 14"/>
          <p:cNvSpPr/>
          <p:nvPr/>
        </p:nvSpPr>
        <p:spPr>
          <a:xfrm>
            <a:off x="14412240" y="111276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ROBERTA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 2"/>
          <p:cNvSpPr/>
          <p:nvPr/>
        </p:nvSpPr>
        <p:spPr>
          <a:xfrm>
            <a:off x="582480" y="1743840"/>
            <a:ext cx="5725080" cy="3005280"/>
          </a:xfrm>
          <a:custGeom>
            <a:avLst/>
            <a:gdLst/>
            <a:ahLst/>
            <a:cxnLst/>
            <a:rect l="l" t="t" r="r" b="b"/>
            <a:pathLst>
              <a:path w="5725261" h="3005762">
                <a:moveTo>
                  <a:pt x="0" y="0"/>
                </a:moveTo>
                <a:lnTo>
                  <a:pt x="5725262" y="0"/>
                </a:lnTo>
                <a:lnTo>
                  <a:pt x="5725262" y="3005762"/>
                </a:lnTo>
                <a:lnTo>
                  <a:pt x="0" y="30057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Freeform 3"/>
          <p:cNvSpPr/>
          <p:nvPr/>
        </p:nvSpPr>
        <p:spPr>
          <a:xfrm>
            <a:off x="6568200" y="1744200"/>
            <a:ext cx="5724360" cy="3005280"/>
          </a:xfrm>
          <a:custGeom>
            <a:avLst/>
            <a:gdLst/>
            <a:ahLst/>
            <a:cxnLst/>
            <a:rect l="l" t="t" r="r" b="b"/>
            <a:pathLst>
              <a:path w="5724780" h="3005509">
                <a:moveTo>
                  <a:pt x="0" y="0"/>
                </a:moveTo>
                <a:lnTo>
                  <a:pt x="5724780" y="0"/>
                </a:lnTo>
                <a:lnTo>
                  <a:pt x="5724780" y="3005509"/>
                </a:lnTo>
                <a:lnTo>
                  <a:pt x="0" y="30055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Freeform 4"/>
          <p:cNvSpPr/>
          <p:nvPr/>
        </p:nvSpPr>
        <p:spPr>
          <a:xfrm>
            <a:off x="6506640" y="5690880"/>
            <a:ext cx="5734080" cy="3010320"/>
          </a:xfrm>
          <a:custGeom>
            <a:avLst/>
            <a:gdLst/>
            <a:ahLst/>
            <a:cxnLst/>
            <a:rect l="l" t="t" r="r" b="b"/>
            <a:pathLst>
              <a:path w="5734563" h="3010646">
                <a:moveTo>
                  <a:pt x="0" y="0"/>
                </a:moveTo>
                <a:lnTo>
                  <a:pt x="5734563" y="0"/>
                </a:lnTo>
                <a:lnTo>
                  <a:pt x="5734563" y="3010646"/>
                </a:lnTo>
                <a:lnTo>
                  <a:pt x="0" y="30106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Freeform 5"/>
          <p:cNvSpPr/>
          <p:nvPr/>
        </p:nvSpPr>
        <p:spPr>
          <a:xfrm>
            <a:off x="12430440" y="5779440"/>
            <a:ext cx="5716800" cy="3000960"/>
          </a:xfrm>
          <a:custGeom>
            <a:avLst/>
            <a:gdLst/>
            <a:ahLst/>
            <a:cxnLst/>
            <a:rect l="l" t="t" r="r" b="b"/>
            <a:pathLst>
              <a:path w="5717122" h="3001489">
                <a:moveTo>
                  <a:pt x="0" y="0"/>
                </a:moveTo>
                <a:lnTo>
                  <a:pt x="5717122" y="0"/>
                </a:lnTo>
                <a:lnTo>
                  <a:pt x="5717122" y="3001489"/>
                </a:lnTo>
                <a:lnTo>
                  <a:pt x="0" y="30014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Freeform 6"/>
          <p:cNvSpPr/>
          <p:nvPr/>
        </p:nvSpPr>
        <p:spPr>
          <a:xfrm>
            <a:off x="12553560" y="1738800"/>
            <a:ext cx="5734080" cy="3010320"/>
          </a:xfrm>
          <a:custGeom>
            <a:avLst/>
            <a:gdLst/>
            <a:ahLst/>
            <a:cxnLst/>
            <a:rect l="l" t="t" r="r" b="b"/>
            <a:pathLst>
              <a:path w="5734563" h="3010646">
                <a:moveTo>
                  <a:pt x="0" y="0"/>
                </a:moveTo>
                <a:lnTo>
                  <a:pt x="5734563" y="0"/>
                </a:lnTo>
                <a:lnTo>
                  <a:pt x="5734563" y="3010645"/>
                </a:lnTo>
                <a:lnTo>
                  <a:pt x="0" y="3010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Freeform 7"/>
          <p:cNvSpPr/>
          <p:nvPr/>
        </p:nvSpPr>
        <p:spPr>
          <a:xfrm>
            <a:off x="698760" y="5693760"/>
            <a:ext cx="5728680" cy="3007440"/>
          </a:xfrm>
          <a:custGeom>
            <a:avLst/>
            <a:gdLst/>
            <a:ahLst/>
            <a:cxnLst/>
            <a:rect l="l" t="t" r="r" b="b"/>
            <a:pathLst>
              <a:path w="5728920" h="3007683">
                <a:moveTo>
                  <a:pt x="0" y="0"/>
                </a:moveTo>
                <a:lnTo>
                  <a:pt x="5728920" y="0"/>
                </a:lnTo>
                <a:lnTo>
                  <a:pt x="5728920" y="3007683"/>
                </a:lnTo>
                <a:lnTo>
                  <a:pt x="0" y="30076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TextBox 8"/>
          <p:cNvSpPr/>
          <p:nvPr/>
        </p:nvSpPr>
        <p:spPr>
          <a:xfrm>
            <a:off x="6784920" y="218520"/>
            <a:ext cx="60786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Eval/Runtime (Değerlendirme Çalışma Süresi)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TextBox 9"/>
          <p:cNvSpPr/>
          <p:nvPr/>
        </p:nvSpPr>
        <p:spPr>
          <a:xfrm>
            <a:off x="8398080" y="1116360"/>
            <a:ext cx="2347200" cy="39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T5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2" name="TextBox 10"/>
          <p:cNvSpPr/>
          <p:nvPr/>
        </p:nvSpPr>
        <p:spPr>
          <a:xfrm>
            <a:off x="14397480" y="1116360"/>
            <a:ext cx="2347200" cy="39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ROBERTA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3" name="TextBox 11"/>
          <p:cNvSpPr/>
          <p:nvPr/>
        </p:nvSpPr>
        <p:spPr>
          <a:xfrm>
            <a:off x="2801880" y="1116360"/>
            <a:ext cx="76104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4" name="TextBox 12"/>
          <p:cNvSpPr/>
          <p:nvPr/>
        </p:nvSpPr>
        <p:spPr>
          <a:xfrm>
            <a:off x="8650800" y="4927680"/>
            <a:ext cx="2347200" cy="39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BERT_TR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5" name="TextBox 13"/>
          <p:cNvSpPr/>
          <p:nvPr/>
        </p:nvSpPr>
        <p:spPr>
          <a:xfrm>
            <a:off x="14910480" y="4960080"/>
            <a:ext cx="132084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ELECTRA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6" name="TextBox 14"/>
          <p:cNvSpPr/>
          <p:nvPr/>
        </p:nvSpPr>
        <p:spPr>
          <a:xfrm>
            <a:off x="2359080" y="5127480"/>
            <a:ext cx="164664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4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DİSTİLBERT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2"/>
          <p:cNvSpPr/>
          <p:nvPr/>
        </p:nvSpPr>
        <p:spPr>
          <a:xfrm>
            <a:off x="6696360" y="283320"/>
            <a:ext cx="423648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Learning Rate (Öğrenme Oranı)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8" name="TextBox 3"/>
          <p:cNvSpPr/>
          <p:nvPr/>
        </p:nvSpPr>
        <p:spPr>
          <a:xfrm>
            <a:off x="2822040" y="1112760"/>
            <a:ext cx="76032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9" name="TextBox 4"/>
          <p:cNvSpPr/>
          <p:nvPr/>
        </p:nvSpPr>
        <p:spPr>
          <a:xfrm>
            <a:off x="8411040" y="111276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T5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0" name="TextBox 5"/>
          <p:cNvSpPr/>
          <p:nvPr/>
        </p:nvSpPr>
        <p:spPr>
          <a:xfrm>
            <a:off x="2665440" y="5147640"/>
            <a:ext cx="164484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DİSTİLBERT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1" name="TextBox 6"/>
          <p:cNvSpPr/>
          <p:nvPr/>
        </p:nvSpPr>
        <p:spPr>
          <a:xfrm>
            <a:off x="14303160" y="111276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ROBERTA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2" name="TextBox 7"/>
          <p:cNvSpPr/>
          <p:nvPr/>
        </p:nvSpPr>
        <p:spPr>
          <a:xfrm>
            <a:off x="8663040" y="4919040"/>
            <a:ext cx="2344320" cy="39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BERT_TR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3" name="TextBox 8"/>
          <p:cNvSpPr/>
          <p:nvPr/>
        </p:nvSpPr>
        <p:spPr>
          <a:xfrm>
            <a:off x="14915520" y="4951440"/>
            <a:ext cx="1318680" cy="7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081"/>
              </a:lnSpc>
              <a:buNone/>
            </a:pPr>
            <a:r>
              <a:rPr lang="en-US" sz="2200" b="1" strike="noStrike" spc="-1">
                <a:solidFill>
                  <a:srgbClr val="000000"/>
                </a:solidFill>
                <a:latin typeface="Liberation Sans Bold"/>
                <a:ea typeface="Liberation Sans Bold"/>
              </a:rPr>
              <a:t>ELECTRA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4" name="Freeform 9"/>
          <p:cNvSpPr/>
          <p:nvPr/>
        </p:nvSpPr>
        <p:spPr>
          <a:xfrm>
            <a:off x="612720" y="1732680"/>
            <a:ext cx="5743080" cy="3015000"/>
          </a:xfrm>
          <a:custGeom>
            <a:avLst/>
            <a:gdLst/>
            <a:ahLst/>
            <a:cxnLst/>
            <a:rect l="l" t="t" r="r" b="b"/>
            <a:pathLst>
              <a:path w="5743476" h="3015325">
                <a:moveTo>
                  <a:pt x="0" y="0"/>
                </a:moveTo>
                <a:lnTo>
                  <a:pt x="5743476" y="0"/>
                </a:lnTo>
                <a:lnTo>
                  <a:pt x="5743476" y="3015324"/>
                </a:lnTo>
                <a:lnTo>
                  <a:pt x="0" y="30153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Freeform 10"/>
          <p:cNvSpPr/>
          <p:nvPr/>
        </p:nvSpPr>
        <p:spPr>
          <a:xfrm>
            <a:off x="6695640" y="1732680"/>
            <a:ext cx="5725440" cy="3005640"/>
          </a:xfrm>
          <a:custGeom>
            <a:avLst/>
            <a:gdLst/>
            <a:ahLst/>
            <a:cxnLst/>
            <a:rect l="l" t="t" r="r" b="b"/>
            <a:pathLst>
              <a:path w="5725711" h="3005998">
                <a:moveTo>
                  <a:pt x="0" y="0"/>
                </a:moveTo>
                <a:lnTo>
                  <a:pt x="5725711" y="0"/>
                </a:lnTo>
                <a:lnTo>
                  <a:pt x="5725711" y="3005998"/>
                </a:lnTo>
                <a:lnTo>
                  <a:pt x="0" y="3005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Freeform 11"/>
          <p:cNvSpPr/>
          <p:nvPr/>
        </p:nvSpPr>
        <p:spPr>
          <a:xfrm>
            <a:off x="12537000" y="1690200"/>
            <a:ext cx="5666760" cy="2975040"/>
          </a:xfrm>
          <a:custGeom>
            <a:avLst/>
            <a:gdLst/>
            <a:ahLst/>
            <a:cxnLst/>
            <a:rect l="l" t="t" r="r" b="b"/>
            <a:pathLst>
              <a:path w="5667105" h="2975230">
                <a:moveTo>
                  <a:pt x="0" y="0"/>
                </a:moveTo>
                <a:lnTo>
                  <a:pt x="5667105" y="0"/>
                </a:lnTo>
                <a:lnTo>
                  <a:pt x="5667105" y="2975231"/>
                </a:lnTo>
                <a:lnTo>
                  <a:pt x="0" y="29752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Freeform 12"/>
          <p:cNvSpPr/>
          <p:nvPr/>
        </p:nvSpPr>
        <p:spPr>
          <a:xfrm>
            <a:off x="6797880" y="5690880"/>
            <a:ext cx="5738400" cy="3012480"/>
          </a:xfrm>
          <a:custGeom>
            <a:avLst/>
            <a:gdLst/>
            <a:ahLst/>
            <a:cxnLst/>
            <a:rect l="l" t="t" r="r" b="b"/>
            <a:pathLst>
              <a:path w="5738939" h="3012943">
                <a:moveTo>
                  <a:pt x="0" y="0"/>
                </a:moveTo>
                <a:lnTo>
                  <a:pt x="5738939" y="0"/>
                </a:lnTo>
                <a:lnTo>
                  <a:pt x="5738939" y="3012943"/>
                </a:lnTo>
                <a:lnTo>
                  <a:pt x="0" y="30129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Freeform 13"/>
          <p:cNvSpPr/>
          <p:nvPr/>
        </p:nvSpPr>
        <p:spPr>
          <a:xfrm>
            <a:off x="12641760" y="5690880"/>
            <a:ext cx="5666760" cy="2975040"/>
          </a:xfrm>
          <a:custGeom>
            <a:avLst/>
            <a:gdLst/>
            <a:ahLst/>
            <a:cxnLst/>
            <a:rect l="l" t="t" r="r" b="b"/>
            <a:pathLst>
              <a:path w="5667105" h="2975230">
                <a:moveTo>
                  <a:pt x="0" y="0"/>
                </a:moveTo>
                <a:lnTo>
                  <a:pt x="5667105" y="0"/>
                </a:lnTo>
                <a:lnTo>
                  <a:pt x="5667105" y="2975230"/>
                </a:lnTo>
                <a:lnTo>
                  <a:pt x="0" y="29752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Freeform 14"/>
          <p:cNvSpPr/>
          <p:nvPr/>
        </p:nvSpPr>
        <p:spPr>
          <a:xfrm>
            <a:off x="612720" y="5539320"/>
            <a:ext cx="5751000" cy="3018960"/>
          </a:xfrm>
          <a:custGeom>
            <a:avLst/>
            <a:gdLst/>
            <a:ahLst/>
            <a:cxnLst/>
            <a:rect l="l" t="t" r="r" b="b"/>
            <a:pathLst>
              <a:path w="5751281" h="3019422">
                <a:moveTo>
                  <a:pt x="0" y="0"/>
                </a:moveTo>
                <a:lnTo>
                  <a:pt x="5751280" y="0"/>
                </a:lnTo>
                <a:lnTo>
                  <a:pt x="5751280" y="3019423"/>
                </a:lnTo>
                <a:lnTo>
                  <a:pt x="0" y="30194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Table 2"/>
          <p:cNvGraphicFramePr/>
          <p:nvPr/>
        </p:nvGraphicFramePr>
        <p:xfrm>
          <a:off x="1820520" y="2113560"/>
          <a:ext cx="14489280" cy="7590960"/>
        </p:xfrm>
        <a:graphic>
          <a:graphicData uri="http://schemas.openxmlformats.org/drawingml/2006/table">
            <a:tbl>
              <a:tblPr/>
              <a:tblGrid>
                <a:gridCol w="28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7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7840">
                <a:tc>
                  <a:txBody>
                    <a:bodyPr/>
                    <a:lstStyle/>
                    <a:p>
                      <a:pPr>
                        <a:lnSpc>
                          <a:spcPts val="3920"/>
                        </a:lnSpc>
                        <a:buNone/>
                      </a:pPr>
                      <a:r>
                        <a:rPr lang="en-US" sz="28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Model / Metrik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İlerlenen adım / Toplam Adım Sayısı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Eğitilen süre / toplam Eğitim Süresi (Saat)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Tamamlanan epoch / Toplam Epoch Sayısı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Overfitting Başlama Adımı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BERT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4000  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1:21:56  / 2:43:56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4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3000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T5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8001 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1:35:18  / 1.35:18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9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-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Roberta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3822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1:19:11 / 2:45:48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4.3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2000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BERT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2500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0:47:26 / 1:31:54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1500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DistilBERT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5000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0:51:30 / 1:22:25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5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4000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0520">
                <a:tc>
                  <a:txBody>
                    <a:bodyPr/>
                    <a:lstStyle/>
                    <a:p>
                      <a:pPr>
                        <a:lnSpc>
                          <a:spcPts val="2798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Electra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3000 / 8001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1:04:54 / 2:53:10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3 / 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2000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4120" marR="114120"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1" name="TextBox 3"/>
          <p:cNvSpPr/>
          <p:nvPr/>
        </p:nvSpPr>
        <p:spPr>
          <a:xfrm>
            <a:off x="2112480" y="194760"/>
            <a:ext cx="13722480" cy="91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Model Eğitim Verileri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2"/>
          <p:cNvSpPr/>
          <p:nvPr/>
        </p:nvSpPr>
        <p:spPr>
          <a:xfrm>
            <a:off x="1028880" y="3332160"/>
            <a:ext cx="10144440" cy="1497240"/>
          </a:xfrm>
          <a:custGeom>
            <a:avLst/>
            <a:gdLst/>
            <a:ahLst/>
            <a:cxnLst/>
            <a:rect l="l" t="t" r="r" b="b"/>
            <a:pathLst>
              <a:path w="10144936" h="1497485">
                <a:moveTo>
                  <a:pt x="0" y="0"/>
                </a:moveTo>
                <a:lnTo>
                  <a:pt x="10144936" y="0"/>
                </a:lnTo>
                <a:lnTo>
                  <a:pt x="10144936" y="1497485"/>
                </a:lnTo>
                <a:lnTo>
                  <a:pt x="0" y="1497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Freeform 3"/>
          <p:cNvSpPr/>
          <p:nvPr/>
        </p:nvSpPr>
        <p:spPr>
          <a:xfrm>
            <a:off x="1028880" y="6402240"/>
            <a:ext cx="14533200" cy="1489320"/>
          </a:xfrm>
          <a:custGeom>
            <a:avLst/>
            <a:gdLst/>
            <a:ahLst/>
            <a:cxnLst/>
            <a:rect l="l" t="t" r="r" b="b"/>
            <a:pathLst>
              <a:path w="14533560" h="1489690">
                <a:moveTo>
                  <a:pt x="0" y="0"/>
                </a:moveTo>
                <a:lnTo>
                  <a:pt x="14533560" y="0"/>
                </a:lnTo>
                <a:lnTo>
                  <a:pt x="14533560" y="1489690"/>
                </a:lnTo>
                <a:lnTo>
                  <a:pt x="0" y="1489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TextBox 4"/>
          <p:cNvSpPr/>
          <p:nvPr/>
        </p:nvSpPr>
        <p:spPr>
          <a:xfrm>
            <a:off x="4883400" y="66600"/>
            <a:ext cx="8539920" cy="8375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6999"/>
              </a:lnSpc>
              <a:buNone/>
            </a:pPr>
            <a:r>
              <a:rPr lang="en-US" sz="5000" b="1" strike="noStrike" spc="-1" dirty="0">
                <a:solidFill>
                  <a:srgbClr val="000000"/>
                </a:solidFill>
                <a:latin typeface="Arimo Bold"/>
                <a:ea typeface="Arimo Bold"/>
              </a:rPr>
              <a:t>Bert </a:t>
            </a:r>
            <a:r>
              <a:rPr lang="en-US" sz="5000" b="1" strike="noStrike" spc="-1" dirty="0" err="1">
                <a:solidFill>
                  <a:srgbClr val="000000"/>
                </a:solidFill>
                <a:latin typeface="Arimo Bold"/>
                <a:ea typeface="Arimo Bold"/>
              </a:rPr>
              <a:t>İngilizce</a:t>
            </a:r>
            <a:r>
              <a:rPr lang="en-US" sz="5000" b="1" strike="noStrike" spc="-1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5000" b="1" strike="noStrike" spc="-1" dirty="0" err="1">
                <a:solidFill>
                  <a:srgbClr val="000000"/>
                </a:solidFill>
                <a:latin typeface="Arimo Bold"/>
                <a:ea typeface="Arimo Bold"/>
              </a:rPr>
              <a:t>ve</a:t>
            </a:r>
            <a:r>
              <a:rPr lang="en-US" sz="5000" b="1" strike="noStrike" spc="-1" dirty="0">
                <a:solidFill>
                  <a:srgbClr val="000000"/>
                </a:solidFill>
                <a:latin typeface="Arimo Bold"/>
                <a:ea typeface="Arimo Bold"/>
              </a:rPr>
              <a:t> Bert </a:t>
            </a:r>
            <a:r>
              <a:rPr lang="en-US" sz="5000" b="1" strike="noStrike" spc="-1" dirty="0" err="1">
                <a:solidFill>
                  <a:srgbClr val="000000"/>
                </a:solidFill>
                <a:latin typeface="Arimo Bold"/>
                <a:ea typeface="Arimo Bold"/>
              </a:rPr>
              <a:t>Türkçe</a:t>
            </a:r>
            <a:endParaRPr lang="en-US" sz="5000" b="1" strike="noStrike" spc="-1" dirty="0">
              <a:latin typeface="Arial"/>
            </a:endParaRPr>
          </a:p>
        </p:txBody>
      </p:sp>
      <p:sp>
        <p:nvSpPr>
          <p:cNvPr id="91" name="TextBox 5"/>
          <p:cNvSpPr/>
          <p:nvPr/>
        </p:nvSpPr>
        <p:spPr>
          <a:xfrm>
            <a:off x="1028880" y="2220120"/>
            <a:ext cx="1121472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Gerekli Kütüphanelerin Yüklenmesi</a:t>
            </a:r>
            <a:endParaRPr lang="en-US" sz="5130" b="0" strike="noStrike" spc="-1">
              <a:latin typeface="Arial"/>
            </a:endParaRPr>
          </a:p>
        </p:txBody>
      </p:sp>
      <p:sp>
        <p:nvSpPr>
          <p:cNvPr id="92" name="TextBox 6"/>
          <p:cNvSpPr/>
          <p:nvPr/>
        </p:nvSpPr>
        <p:spPr>
          <a:xfrm>
            <a:off x="1028880" y="4972680"/>
            <a:ext cx="14745960" cy="91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Veri Setlerinin Yollarının Ayarlanması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2"/>
          <p:cNvSpPr/>
          <p:nvPr/>
        </p:nvSpPr>
        <p:spPr>
          <a:xfrm>
            <a:off x="302040" y="3890880"/>
            <a:ext cx="8056800" cy="5079240"/>
          </a:xfrm>
          <a:custGeom>
            <a:avLst/>
            <a:gdLst/>
            <a:ahLst/>
            <a:cxnLst/>
            <a:rect l="l" t="t" r="r" b="b"/>
            <a:pathLst>
              <a:path w="8057173" h="5079734">
                <a:moveTo>
                  <a:pt x="0" y="0"/>
                </a:moveTo>
                <a:lnTo>
                  <a:pt x="8057173" y="0"/>
                </a:lnTo>
                <a:lnTo>
                  <a:pt x="8057173" y="5079734"/>
                </a:lnTo>
                <a:lnTo>
                  <a:pt x="0" y="50797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Freeform 3"/>
          <p:cNvSpPr/>
          <p:nvPr/>
        </p:nvSpPr>
        <p:spPr>
          <a:xfrm>
            <a:off x="8565120" y="3772800"/>
            <a:ext cx="4596120" cy="5788800"/>
          </a:xfrm>
          <a:custGeom>
            <a:avLst/>
            <a:gdLst/>
            <a:ahLst/>
            <a:cxnLst/>
            <a:rect l="l" t="t" r="r" b="b"/>
            <a:pathLst>
              <a:path w="4596300" h="5789329">
                <a:moveTo>
                  <a:pt x="0" y="0"/>
                </a:moveTo>
                <a:lnTo>
                  <a:pt x="4596300" y="0"/>
                </a:lnTo>
                <a:lnTo>
                  <a:pt x="4596300" y="5789330"/>
                </a:lnTo>
                <a:lnTo>
                  <a:pt x="0" y="57893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Freeform 4"/>
          <p:cNvSpPr/>
          <p:nvPr/>
        </p:nvSpPr>
        <p:spPr>
          <a:xfrm>
            <a:off x="13367520" y="3772800"/>
            <a:ext cx="4618080" cy="5788800"/>
          </a:xfrm>
          <a:custGeom>
            <a:avLst/>
            <a:gdLst/>
            <a:ahLst/>
            <a:cxnLst/>
            <a:rect l="l" t="t" r="r" b="b"/>
            <a:pathLst>
              <a:path w="4618454" h="5789329">
                <a:moveTo>
                  <a:pt x="0" y="0"/>
                </a:moveTo>
                <a:lnTo>
                  <a:pt x="4618453" y="0"/>
                </a:lnTo>
                <a:lnTo>
                  <a:pt x="4618453" y="5789330"/>
                </a:lnTo>
                <a:lnTo>
                  <a:pt x="0" y="57893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TextBox 5"/>
          <p:cNvSpPr/>
          <p:nvPr/>
        </p:nvSpPr>
        <p:spPr>
          <a:xfrm>
            <a:off x="1724400" y="43920"/>
            <a:ext cx="148392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0080"/>
              </a:lnSpc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000000"/>
                </a:solidFill>
                <a:latin typeface="Arimo Bold"/>
                <a:ea typeface="Arimo Bold"/>
              </a:rPr>
              <a:t>Model performans karşılaştırması 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36" name="TextBox 6"/>
          <p:cNvSpPr/>
          <p:nvPr/>
        </p:nvSpPr>
        <p:spPr>
          <a:xfrm>
            <a:off x="628560" y="1529280"/>
            <a:ext cx="17659080" cy="158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340"/>
              </a:lnSpc>
              <a:buNone/>
            </a:pPr>
            <a:r>
              <a:rPr lang="en-US" sz="3100" b="0" strike="noStrike" spc="-1">
                <a:solidFill>
                  <a:srgbClr val="000000"/>
                </a:solidFill>
                <a:latin typeface="Abril Fatface"/>
                <a:ea typeface="Abril Fatface"/>
              </a:rPr>
              <a:t>Model  sonuçları karşılaştırılırken ROUGE,BLUE,F1,EM,Cosine Similarity metrikleri </a:t>
            </a:r>
            <a:endParaRPr lang="en-US" sz="3100" b="0" strike="noStrike" spc="-1">
              <a:latin typeface="Arial"/>
            </a:endParaRPr>
          </a:p>
          <a:p>
            <a:pPr>
              <a:lnSpc>
                <a:spcPts val="4059"/>
              </a:lnSpc>
              <a:buNone/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bril Fatface"/>
                <a:ea typeface="Abril Fatface"/>
              </a:rPr>
              <a:t>kullanılılmıştır. Toplamda 5 context her context için 5 farklı soru sorulup modellerin verdiği cevaplara göre karşılaştırma metrikleri hesaplatılmıştır.</a:t>
            </a:r>
            <a:endParaRPr lang="en-US" sz="2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Table 2"/>
          <p:cNvGraphicFramePr/>
          <p:nvPr/>
        </p:nvGraphicFramePr>
        <p:xfrm>
          <a:off x="1964520" y="1903680"/>
          <a:ext cx="14862240" cy="7377480"/>
        </p:xfrm>
        <a:graphic>
          <a:graphicData uri="http://schemas.openxmlformats.org/drawingml/2006/table">
            <a:tbl>
              <a:tblPr/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9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3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01040">
                <a:tc>
                  <a:txBody>
                    <a:bodyPr/>
                    <a:lstStyle/>
                    <a:p>
                      <a:pPr>
                        <a:lnSpc>
                          <a:spcPts val="3920"/>
                        </a:lnSpc>
                        <a:buNone/>
                      </a:pPr>
                      <a:r>
                        <a:rPr lang="en-US" sz="28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Model / Metrik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F1 Score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BLEU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EM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ROUGE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Liberation Sans Bold"/>
                          <a:ea typeface="Liberation Sans Bold"/>
                        </a:rPr>
                        <a:t>Cosine Similarity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6C7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BERT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0.46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12.634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0.28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0.50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0.467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32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T5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0.31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7.80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0.16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0.40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endParaRPr lang="en-US" sz="11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0.32</a:t>
                      </a:r>
                      <a:endParaRPr lang="en-US" sz="22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ts val="3078"/>
                        </a:lnSpc>
                        <a:buNone/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788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Roberta İngilizce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0.74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27.98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0.68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endParaRPr lang="en-US" sz="11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0.74</a:t>
                      </a:r>
                      <a:endParaRPr lang="en-US" sz="22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ts val="3078"/>
                        </a:lnSpc>
                        <a:buNone/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96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BERT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0.68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25.99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0.77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0.75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080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DistilBERT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0.58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19.96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0.48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0.70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0.67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040">
                <a:tc>
                  <a:txBody>
                    <a:bodyPr/>
                    <a:lstStyle/>
                    <a:p>
                      <a:pPr algn="ctr">
                        <a:lnSpc>
                          <a:spcPts val="2801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Liberation Sans Bold"/>
                          <a:ea typeface="Liberation Sans Bold"/>
                        </a:rPr>
                        <a:t>Electra Türkçe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0.68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24.69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0.52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0.79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8"/>
                        </a:lnSpc>
                        <a:buNone/>
                      </a:pPr>
                      <a:r>
                        <a:rPr lang="en-US" sz="2200" b="1" strike="noStrike" spc="-1">
                          <a:solidFill>
                            <a:srgbClr val="776E6A"/>
                          </a:solidFill>
                          <a:latin typeface="Liberation Sans Bold"/>
                          <a:ea typeface="Liberation Sans Bold"/>
                        </a:rPr>
                        <a:t>0.77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119160" marR="119160" anchor="ctr">
                    <a:lnL w="19440">
                      <a:solidFill>
                        <a:srgbClr val="000000"/>
                      </a:solidFill>
                    </a:lnL>
                    <a:lnR w="19440">
                      <a:solidFill>
                        <a:srgbClr val="000000"/>
                      </a:solidFill>
                    </a:lnR>
                    <a:lnT w="19440">
                      <a:solidFill>
                        <a:srgbClr val="000000"/>
                      </a:solidFill>
                    </a:lnT>
                    <a:lnB w="19440">
                      <a:solidFill>
                        <a:srgbClr val="000000"/>
                      </a:solidFill>
                    </a:lnB>
                    <a:solidFill>
                      <a:srgbClr val="F8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8" name="TextBox 3"/>
          <p:cNvSpPr/>
          <p:nvPr/>
        </p:nvSpPr>
        <p:spPr>
          <a:xfrm>
            <a:off x="1532520" y="-3960"/>
            <a:ext cx="15726240" cy="18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3"/>
              </a:lnSpc>
              <a:buNone/>
            </a:pPr>
            <a:r>
              <a:rPr lang="en-US" sz="5130" b="1" strike="noStrike" spc="-1">
                <a:solidFill>
                  <a:srgbClr val="000000"/>
                </a:solidFill>
                <a:latin typeface="Canva Sans Bold"/>
                <a:ea typeface="Canva Sans Bold"/>
              </a:rPr>
              <a:t>Model Eğitim Performansı ve Overfitting Verileri</a:t>
            </a:r>
            <a:endParaRPr lang="en-US" sz="513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eeform 15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Freeform 16"/>
          <p:cNvSpPr/>
          <p:nvPr/>
        </p:nvSpPr>
        <p:spPr>
          <a:xfrm flipV="1">
            <a:off x="0" y="-720"/>
            <a:ext cx="7854840" cy="5409360"/>
          </a:xfrm>
          <a:custGeom>
            <a:avLst/>
            <a:gdLst/>
            <a:ahLst/>
            <a:cxnLst/>
            <a:rect l="l" t="t" r="r" b="b"/>
            <a:pathLst>
              <a:path w="7855588" h="5410057">
                <a:moveTo>
                  <a:pt x="0" y="5410057"/>
                </a:moveTo>
                <a:lnTo>
                  <a:pt x="7855588" y="5410057"/>
                </a:lnTo>
                <a:lnTo>
                  <a:pt x="7855588" y="0"/>
                </a:lnTo>
                <a:lnTo>
                  <a:pt x="0" y="0"/>
                </a:lnTo>
                <a:lnTo>
                  <a:pt x="0" y="5410057"/>
                </a:ln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Freeform 17"/>
          <p:cNvSpPr/>
          <p:nvPr/>
        </p:nvSpPr>
        <p:spPr>
          <a:xfrm>
            <a:off x="13823640" y="2468160"/>
            <a:ext cx="7498440" cy="8228880"/>
          </a:xfrm>
          <a:custGeom>
            <a:avLst/>
            <a:gdLst/>
            <a:ahLst/>
            <a:cxnLst/>
            <a:rect l="l" t="t" r="r" b="b"/>
            <a:pathLst>
              <a:path w="7499223" h="8229600">
                <a:moveTo>
                  <a:pt x="0" y="0"/>
                </a:moveTo>
                <a:lnTo>
                  <a:pt x="7499223" y="0"/>
                </a:lnTo>
                <a:lnTo>
                  <a:pt x="74992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70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Freeform 18"/>
          <p:cNvSpPr/>
          <p:nvPr/>
        </p:nvSpPr>
        <p:spPr>
          <a:xfrm flipV="1">
            <a:off x="0" y="8275680"/>
            <a:ext cx="4861440" cy="2009880"/>
          </a:xfrm>
          <a:custGeom>
            <a:avLst/>
            <a:gdLst/>
            <a:ahLst/>
            <a:cxnLst/>
            <a:rect l="l" t="t" r="r" b="b"/>
            <a:pathLst>
              <a:path w="4862288" h="2010613">
                <a:moveTo>
                  <a:pt x="0" y="2010613"/>
                </a:moveTo>
                <a:lnTo>
                  <a:pt x="4862288" y="2010613"/>
                </a:lnTo>
                <a:lnTo>
                  <a:pt x="4862288" y="0"/>
                </a:lnTo>
                <a:lnTo>
                  <a:pt x="0" y="0"/>
                </a:lnTo>
                <a:lnTo>
                  <a:pt x="0" y="2010613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TextBox 16"/>
          <p:cNvSpPr/>
          <p:nvPr/>
        </p:nvSpPr>
        <p:spPr>
          <a:xfrm>
            <a:off x="1028880" y="2190600"/>
            <a:ext cx="16229880" cy="21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6801"/>
              </a:lnSpc>
              <a:buNone/>
            </a:pPr>
            <a:r>
              <a:rPr lang="en-US" sz="12000" b="1" strike="noStrike" spc="-1">
                <a:solidFill>
                  <a:srgbClr val="000000"/>
                </a:solidFill>
                <a:latin typeface="Black Mango Semi-Bold"/>
                <a:ea typeface="Black Mango Semi-Bold"/>
              </a:rPr>
              <a:t>teşekkür ederiz.</a:t>
            </a:r>
            <a:endParaRPr lang="en-US" sz="12000" b="0" strike="noStrike" spc="-1">
              <a:latin typeface="Arial"/>
            </a:endParaRPr>
          </a:p>
        </p:txBody>
      </p:sp>
      <p:pic>
        <p:nvPicPr>
          <p:cNvPr id="244" name="Picture 3"/>
          <p:cNvPicPr/>
          <p:nvPr/>
        </p:nvPicPr>
        <p:blipFill>
          <a:blip r:embed="rId6"/>
          <a:stretch/>
        </p:blipFill>
        <p:spPr>
          <a:xfrm>
            <a:off x="7274520" y="3273840"/>
            <a:ext cx="3738240" cy="3738240"/>
          </a:xfrm>
          <a:prstGeom prst="rect">
            <a:avLst/>
          </a:prstGeom>
          <a:ln w="0">
            <a:noFill/>
          </a:ln>
        </p:spPr>
      </p:pic>
      <p:sp>
        <p:nvSpPr>
          <p:cNvPr id="245" name="TextBox 17"/>
          <p:cNvSpPr/>
          <p:nvPr/>
        </p:nvSpPr>
        <p:spPr>
          <a:xfrm>
            <a:off x="1028880" y="1390680"/>
            <a:ext cx="16229880" cy="106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8399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Black Mango Heavy"/>
                <a:ea typeface="Black Mango Heavy"/>
              </a:rPr>
              <a:t>Bizi Dinlediğiniz İçin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246" name="Picture 4"/>
          <p:cNvPicPr/>
          <p:nvPr/>
        </p:nvPicPr>
        <p:blipFill>
          <a:blip r:embed="rId7"/>
          <a:stretch/>
        </p:blipFill>
        <p:spPr>
          <a:xfrm rot="1309800" flipH="1">
            <a:off x="13335840" y="1428480"/>
            <a:ext cx="975240" cy="8481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18"/>
          <p:cNvSpPr/>
          <p:nvPr/>
        </p:nvSpPr>
        <p:spPr>
          <a:xfrm>
            <a:off x="3927960" y="7254360"/>
            <a:ext cx="10622880" cy="208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496"/>
              </a:lnSpc>
              <a:buNone/>
            </a:pPr>
            <a:r>
              <a:rPr lang="en-US" sz="4990" b="1" strike="noStrike" spc="-1">
                <a:solidFill>
                  <a:srgbClr val="243CE6"/>
                </a:solidFill>
                <a:latin typeface="JetBrains Mono Bold"/>
                <a:ea typeface="JetBrains Mono Bold"/>
              </a:rPr>
              <a:t>&lt;Nisa Canbolat&gt;</a:t>
            </a:r>
            <a:endParaRPr lang="en-US" sz="4990" b="0" strike="noStrike" spc="-1">
              <a:latin typeface="Arial"/>
            </a:endParaRPr>
          </a:p>
          <a:p>
            <a:pPr algn="ctr">
              <a:lnSpc>
                <a:spcPts val="5496"/>
              </a:lnSpc>
              <a:buNone/>
            </a:pPr>
            <a:r>
              <a:rPr lang="en-US" sz="4990" b="1" strike="noStrike" spc="-1">
                <a:solidFill>
                  <a:srgbClr val="243CE6"/>
                </a:solidFill>
                <a:latin typeface="JetBrains Mono Bold"/>
                <a:ea typeface="JetBrains Mono Bold"/>
              </a:rPr>
              <a:t>&lt;Furkan Günay&gt;</a:t>
            </a:r>
            <a:endParaRPr lang="en-US" sz="4990" b="0" strike="noStrike" spc="-1">
              <a:latin typeface="Arial"/>
            </a:endParaRPr>
          </a:p>
          <a:p>
            <a:pPr algn="ctr">
              <a:lnSpc>
                <a:spcPts val="5411"/>
              </a:lnSpc>
              <a:buNone/>
            </a:pPr>
            <a:r>
              <a:rPr lang="en-US" sz="4920" b="1" strike="noStrike" spc="-1">
                <a:solidFill>
                  <a:srgbClr val="243CE6"/>
                </a:solidFill>
                <a:latin typeface="JetBrains Mono Bold"/>
                <a:ea typeface="JetBrains Mono Bold"/>
              </a:rPr>
              <a:t>&lt;Abdülkerim Akan</a:t>
            </a:r>
            <a:r>
              <a:rPr lang="en-US" sz="4920" b="0" strike="noStrike" spc="-1">
                <a:solidFill>
                  <a:srgbClr val="243CE6"/>
                </a:solidFill>
                <a:latin typeface="JetBrains Mono"/>
                <a:ea typeface="JetBrains Mono"/>
              </a:rPr>
              <a:t>&gt;</a:t>
            </a:r>
            <a:endParaRPr lang="en-US" sz="492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820520" y="2083680"/>
            <a:ext cx="14646600" cy="5528880"/>
          </a:xfrm>
          <a:custGeom>
            <a:avLst/>
            <a:gdLst/>
            <a:ahLst/>
            <a:cxnLst/>
            <a:rect l="l" t="t" r="r" b="b"/>
            <a:pathLst>
              <a:path w="14646871" h="5529194">
                <a:moveTo>
                  <a:pt x="0" y="0"/>
                </a:moveTo>
                <a:lnTo>
                  <a:pt x="14646872" y="0"/>
                </a:lnTo>
                <a:lnTo>
                  <a:pt x="14646872" y="5529194"/>
                </a:lnTo>
                <a:lnTo>
                  <a:pt x="0" y="55291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TextBox 3"/>
          <p:cNvSpPr/>
          <p:nvPr/>
        </p:nvSpPr>
        <p:spPr>
          <a:xfrm>
            <a:off x="3937320" y="326160"/>
            <a:ext cx="10412640" cy="231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099"/>
              </a:lnSpc>
              <a:buNone/>
            </a:pPr>
            <a:r>
              <a:rPr lang="en-US" sz="6500" b="1" strike="noStrike" spc="-1">
                <a:solidFill>
                  <a:srgbClr val="000000"/>
                </a:solidFill>
                <a:latin typeface="Arimo Bold"/>
                <a:ea typeface="Arimo Bold"/>
              </a:rPr>
              <a:t>Veri Setlerini Görüntüleme</a:t>
            </a:r>
            <a:endParaRPr lang="en-US" sz="6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2"/>
          <p:cNvSpPr/>
          <p:nvPr/>
        </p:nvSpPr>
        <p:spPr>
          <a:xfrm>
            <a:off x="3049920" y="1878840"/>
            <a:ext cx="12187800" cy="7889760"/>
          </a:xfrm>
          <a:custGeom>
            <a:avLst/>
            <a:gdLst/>
            <a:ahLst/>
            <a:cxnLst/>
            <a:rect l="l" t="t" r="r" b="b"/>
            <a:pathLst>
              <a:path w="12188166" h="7890151">
                <a:moveTo>
                  <a:pt x="0" y="0"/>
                </a:moveTo>
                <a:lnTo>
                  <a:pt x="12188166" y="0"/>
                </a:lnTo>
                <a:lnTo>
                  <a:pt x="12188166" y="7890151"/>
                </a:lnTo>
                <a:lnTo>
                  <a:pt x="0" y="78901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TextBox 3"/>
          <p:cNvSpPr/>
          <p:nvPr/>
        </p:nvSpPr>
        <p:spPr>
          <a:xfrm>
            <a:off x="2210760" y="524160"/>
            <a:ext cx="13866120" cy="92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279"/>
              </a:lnSpc>
              <a:buNone/>
            </a:pPr>
            <a:r>
              <a:rPr lang="en-US" sz="5200" b="1" strike="noStrike" spc="-1" dirty="0">
                <a:solidFill>
                  <a:srgbClr val="000000"/>
                </a:solidFill>
                <a:latin typeface="DejaVu Serif Bold"/>
                <a:ea typeface="DejaVu Serif Bold"/>
              </a:rPr>
              <a:t>Veri </a:t>
            </a:r>
            <a:r>
              <a:rPr lang="en-US" sz="5200" b="1" strike="noStrike" spc="-1" dirty="0" err="1">
                <a:solidFill>
                  <a:srgbClr val="000000"/>
                </a:solidFill>
                <a:latin typeface="DejaVu Serif Bold"/>
                <a:ea typeface="DejaVu Serif Bold"/>
              </a:rPr>
              <a:t>Setini</a:t>
            </a:r>
            <a:r>
              <a:rPr lang="en-US" sz="5200" b="1" strike="noStrike" spc="-1" dirty="0">
                <a:solidFill>
                  <a:srgbClr val="000000"/>
                </a:solidFill>
                <a:latin typeface="DejaVu Serif Bold"/>
                <a:ea typeface="DejaVu Serif Bold"/>
              </a:rPr>
              <a:t> </a:t>
            </a:r>
            <a:r>
              <a:rPr lang="en-US" sz="5200" b="1" strike="noStrike" spc="-1" dirty="0" err="1">
                <a:solidFill>
                  <a:srgbClr val="000000"/>
                </a:solidFill>
                <a:latin typeface="DejaVu Serif Bold"/>
                <a:ea typeface="DejaVu Serif Bold"/>
              </a:rPr>
              <a:t>Hazırlama</a:t>
            </a:r>
            <a:r>
              <a:rPr lang="en-US" sz="5200" b="1" strike="noStrike" spc="-1" dirty="0">
                <a:solidFill>
                  <a:srgbClr val="000000"/>
                </a:solidFill>
                <a:latin typeface="DejaVu Serif Bold"/>
                <a:ea typeface="DejaVu Serif Bold"/>
              </a:rPr>
              <a:t> </a:t>
            </a:r>
            <a:r>
              <a:rPr lang="en-US" sz="5200" b="1" strike="noStrike" spc="-1" dirty="0" err="1">
                <a:solidFill>
                  <a:srgbClr val="000000"/>
                </a:solidFill>
                <a:latin typeface="DejaVu Serif Bold"/>
                <a:ea typeface="DejaVu Serif Bold"/>
              </a:rPr>
              <a:t>ve</a:t>
            </a:r>
            <a:r>
              <a:rPr lang="en-US" sz="5200" b="1" strike="noStrike" spc="-1" dirty="0">
                <a:solidFill>
                  <a:srgbClr val="000000"/>
                </a:solidFill>
                <a:latin typeface="DejaVu Serif Bold"/>
                <a:ea typeface="DejaVu Serif Bold"/>
              </a:rPr>
              <a:t> </a:t>
            </a:r>
            <a:r>
              <a:rPr lang="en-US" sz="5200" b="1" strike="noStrike" spc="-1" dirty="0" err="1">
                <a:solidFill>
                  <a:srgbClr val="000000"/>
                </a:solidFill>
                <a:latin typeface="DejaVu Serif Bold"/>
                <a:ea typeface="DejaVu Serif Bold"/>
              </a:rPr>
              <a:t>Dönüştürme</a:t>
            </a:r>
            <a:endParaRPr lang="en-US" sz="5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>
            <a:off x="1028880" y="1357920"/>
            <a:ext cx="9080640" cy="8176680"/>
          </a:xfrm>
          <a:custGeom>
            <a:avLst/>
            <a:gdLst/>
            <a:ahLst/>
            <a:cxnLst/>
            <a:rect l="l" t="t" r="r" b="b"/>
            <a:pathLst>
              <a:path w="9080939" h="8176954">
                <a:moveTo>
                  <a:pt x="0" y="0"/>
                </a:moveTo>
                <a:lnTo>
                  <a:pt x="9080939" y="0"/>
                </a:lnTo>
                <a:lnTo>
                  <a:pt x="9080939" y="8176954"/>
                </a:lnTo>
                <a:lnTo>
                  <a:pt x="0" y="81769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Freeform 3"/>
          <p:cNvSpPr/>
          <p:nvPr/>
        </p:nvSpPr>
        <p:spPr>
          <a:xfrm>
            <a:off x="10374840" y="2807280"/>
            <a:ext cx="7733880" cy="4672080"/>
          </a:xfrm>
          <a:custGeom>
            <a:avLst/>
            <a:gdLst/>
            <a:ahLst/>
            <a:cxnLst/>
            <a:rect l="l" t="t" r="r" b="b"/>
            <a:pathLst>
              <a:path w="7734208" h="4672448">
                <a:moveTo>
                  <a:pt x="0" y="0"/>
                </a:moveTo>
                <a:lnTo>
                  <a:pt x="7734207" y="0"/>
                </a:lnTo>
                <a:lnTo>
                  <a:pt x="7734207" y="4672448"/>
                </a:lnTo>
                <a:lnTo>
                  <a:pt x="0" y="46724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Box 4"/>
          <p:cNvSpPr/>
          <p:nvPr/>
        </p:nvSpPr>
        <p:spPr>
          <a:xfrm>
            <a:off x="906120" y="114840"/>
            <a:ext cx="16475760" cy="88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buNone/>
            </a:pPr>
            <a:r>
              <a:rPr lang="en-US" sz="50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Hugging Face Dataset Formatına Dönüştürme</a:t>
            </a:r>
            <a:endParaRPr lang="en-US" sz="5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1028880" y="1924920"/>
            <a:ext cx="13166280" cy="2660040"/>
          </a:xfrm>
          <a:custGeom>
            <a:avLst/>
            <a:gdLst/>
            <a:ahLst/>
            <a:cxnLst/>
            <a:rect l="l" t="t" r="r" b="b"/>
            <a:pathLst>
              <a:path w="13166539" h="2660420">
                <a:moveTo>
                  <a:pt x="0" y="0"/>
                </a:moveTo>
                <a:lnTo>
                  <a:pt x="13166539" y="0"/>
                </a:lnTo>
                <a:lnTo>
                  <a:pt x="13166539" y="2660420"/>
                </a:lnTo>
                <a:lnTo>
                  <a:pt x="0" y="26604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Freeform 3"/>
          <p:cNvSpPr/>
          <p:nvPr/>
        </p:nvSpPr>
        <p:spPr>
          <a:xfrm>
            <a:off x="1028880" y="7060680"/>
            <a:ext cx="13166280" cy="2577960"/>
          </a:xfrm>
          <a:custGeom>
            <a:avLst/>
            <a:gdLst/>
            <a:ahLst/>
            <a:cxnLst/>
            <a:rect l="l" t="t" r="r" b="b"/>
            <a:pathLst>
              <a:path w="13166539" h="2578304">
                <a:moveTo>
                  <a:pt x="0" y="0"/>
                </a:moveTo>
                <a:lnTo>
                  <a:pt x="13166539" y="0"/>
                </a:lnTo>
                <a:lnTo>
                  <a:pt x="13166539" y="2578304"/>
                </a:lnTo>
                <a:lnTo>
                  <a:pt x="0" y="25783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Box 4"/>
          <p:cNvSpPr/>
          <p:nvPr/>
        </p:nvSpPr>
        <p:spPr>
          <a:xfrm>
            <a:off x="1028880" y="5510520"/>
            <a:ext cx="13166280" cy="83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6579"/>
              </a:lnSpc>
              <a:buNone/>
            </a:pPr>
            <a:r>
              <a:rPr lang="en-US" sz="47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Bert Türkçe Model Yüklenmesi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03" name="TextBox 5"/>
          <p:cNvSpPr/>
          <p:nvPr/>
        </p:nvSpPr>
        <p:spPr>
          <a:xfrm>
            <a:off x="1028880" y="542880"/>
            <a:ext cx="13166280" cy="83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6579"/>
              </a:lnSpc>
              <a:buNone/>
            </a:pPr>
            <a:r>
              <a:rPr lang="en-US" sz="47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Bert İngilizce Model Yüklenmesi</a:t>
            </a:r>
            <a:endParaRPr lang="en-US" sz="4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2"/>
          <p:cNvSpPr/>
          <p:nvPr/>
        </p:nvSpPr>
        <p:spPr>
          <a:xfrm>
            <a:off x="771120" y="1136520"/>
            <a:ext cx="7789680" cy="4251960"/>
          </a:xfrm>
          <a:custGeom>
            <a:avLst/>
            <a:gdLst/>
            <a:ahLst/>
            <a:cxnLst/>
            <a:rect l="l" t="t" r="r" b="b"/>
            <a:pathLst>
              <a:path w="7790117" h="4252324">
                <a:moveTo>
                  <a:pt x="0" y="0"/>
                </a:moveTo>
                <a:lnTo>
                  <a:pt x="7790117" y="0"/>
                </a:lnTo>
                <a:lnTo>
                  <a:pt x="7790117" y="4252324"/>
                </a:lnTo>
                <a:lnTo>
                  <a:pt x="0" y="42523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Freeform 3"/>
          <p:cNvSpPr/>
          <p:nvPr/>
        </p:nvSpPr>
        <p:spPr>
          <a:xfrm>
            <a:off x="9883440" y="1082520"/>
            <a:ext cx="7556760" cy="4359960"/>
          </a:xfrm>
          <a:custGeom>
            <a:avLst/>
            <a:gdLst/>
            <a:ahLst/>
            <a:cxnLst/>
            <a:rect l="l" t="t" r="r" b="b"/>
            <a:pathLst>
              <a:path w="7557127" h="4360316">
                <a:moveTo>
                  <a:pt x="0" y="0"/>
                </a:moveTo>
                <a:lnTo>
                  <a:pt x="7557127" y="0"/>
                </a:lnTo>
                <a:lnTo>
                  <a:pt x="7557127" y="4360315"/>
                </a:lnTo>
                <a:lnTo>
                  <a:pt x="0" y="43603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Freeform 4"/>
          <p:cNvSpPr/>
          <p:nvPr/>
        </p:nvSpPr>
        <p:spPr>
          <a:xfrm>
            <a:off x="4359960" y="5531760"/>
            <a:ext cx="9568080" cy="4392000"/>
          </a:xfrm>
          <a:custGeom>
            <a:avLst/>
            <a:gdLst/>
            <a:ahLst/>
            <a:cxnLst/>
            <a:rect l="l" t="t" r="r" b="b"/>
            <a:pathLst>
              <a:path w="9568272" h="4392261">
                <a:moveTo>
                  <a:pt x="0" y="0"/>
                </a:moveTo>
                <a:lnTo>
                  <a:pt x="9568272" y="0"/>
                </a:lnTo>
                <a:lnTo>
                  <a:pt x="9568272" y="4392261"/>
                </a:lnTo>
                <a:lnTo>
                  <a:pt x="0" y="43922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Box 5"/>
          <p:cNvSpPr/>
          <p:nvPr/>
        </p:nvSpPr>
        <p:spPr>
          <a:xfrm>
            <a:off x="1261080" y="142560"/>
            <a:ext cx="16051320" cy="76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021"/>
              </a:lnSpc>
              <a:buNone/>
            </a:pPr>
            <a:r>
              <a:rPr lang="en-US" sz="4300" b="1" strike="noStrike" spc="-1">
                <a:solidFill>
                  <a:srgbClr val="000000"/>
                </a:solidFill>
                <a:latin typeface="DejaVu Serif Bold"/>
                <a:ea typeface="DejaVu Serif Bold"/>
              </a:rPr>
              <a:t>Tokenizasyon ve Cevap Pozisyonlarının Belirlenmesi</a:t>
            </a:r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746280" y="2231280"/>
            <a:ext cx="16795440" cy="7809480"/>
          </a:xfrm>
          <a:custGeom>
            <a:avLst/>
            <a:gdLst/>
            <a:ahLst/>
            <a:cxnLst/>
            <a:rect l="l" t="t" r="r" b="b"/>
            <a:pathLst>
              <a:path w="16795640" h="7809972">
                <a:moveTo>
                  <a:pt x="0" y="0"/>
                </a:moveTo>
                <a:lnTo>
                  <a:pt x="16795640" y="0"/>
                </a:lnTo>
                <a:lnTo>
                  <a:pt x="16795640" y="7809972"/>
                </a:lnTo>
                <a:lnTo>
                  <a:pt x="0" y="78099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TextBox 3"/>
          <p:cNvSpPr/>
          <p:nvPr/>
        </p:nvSpPr>
        <p:spPr>
          <a:xfrm>
            <a:off x="1176120" y="-66600"/>
            <a:ext cx="15935760" cy="25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941"/>
              </a:lnSpc>
              <a:buNone/>
            </a:pPr>
            <a:r>
              <a:rPr lang="en-US" sz="7100" b="1" strike="noStrike" spc="-1">
                <a:solidFill>
                  <a:srgbClr val="000000"/>
                </a:solidFill>
                <a:latin typeface="Arimo Bold"/>
                <a:ea typeface="Arimo Bold"/>
              </a:rPr>
              <a:t>Model Eğitimi: Parametreler ve Süreç</a:t>
            </a:r>
            <a:endParaRPr lang="en-US" sz="7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1100</Words>
  <Application>Microsoft Office PowerPoint</Application>
  <PresentationFormat>Özel</PresentationFormat>
  <Paragraphs>224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17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32</vt:i4>
      </vt:variant>
    </vt:vector>
  </HeadingPairs>
  <TitlesOfParts>
    <vt:vector size="51" baseType="lpstr">
      <vt:lpstr>Abril Fatface</vt:lpstr>
      <vt:lpstr>Arial</vt:lpstr>
      <vt:lpstr>Arimo Bold</vt:lpstr>
      <vt:lpstr>Black Mango Heavy</vt:lpstr>
      <vt:lpstr>Black Mango Semi-Bold</vt:lpstr>
      <vt:lpstr>Calibri</vt:lpstr>
      <vt:lpstr>Canva Sans</vt:lpstr>
      <vt:lpstr>Canva Sans Bold</vt:lpstr>
      <vt:lpstr>Canva Sans Bold Italics</vt:lpstr>
      <vt:lpstr>DejaVu Serif Bold</vt:lpstr>
      <vt:lpstr>JetBrains Mono</vt:lpstr>
      <vt:lpstr>JetBrains Mono Bold</vt:lpstr>
      <vt:lpstr>Liberation Sans Bold</vt:lpstr>
      <vt:lpstr>StarSymbol</vt:lpstr>
      <vt:lpstr>Symbol</vt:lpstr>
      <vt:lpstr>Times New Roman</vt:lpstr>
      <vt:lpstr>Wingdings</vt:lpstr>
      <vt:lpstr>Office Theme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 Tablolar</dc:title>
  <dc:subject/>
  <dc:creator/>
  <dc:description/>
  <cp:lastModifiedBy>admin</cp:lastModifiedBy>
  <cp:revision>3</cp:revision>
  <dcterms:created xsi:type="dcterms:W3CDTF">2006-08-16T00:00:00Z</dcterms:created>
  <dcterms:modified xsi:type="dcterms:W3CDTF">2024-12-20T12:50:42Z</dcterms:modified>
  <dc:identifier>DAGZvsAHSIo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